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 id="2147483672" r:id="rId3"/>
  </p:sldMasterIdLst>
  <p:notesMasterIdLst>
    <p:notesMasterId r:id="rId59"/>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847">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go0pX8Ca2h31GSMaa7Hp3Phz10Z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634574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62507dd9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62507dd90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플로우 챠트 </a:t>
            </a:r>
            <a:endParaRPr/>
          </a:p>
        </p:txBody>
      </p:sp>
      <p:sp>
        <p:nvSpPr>
          <p:cNvPr id="231" name="Google Shape;231;g762507dd90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cf560e2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cf560e2c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6cf560e2c3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62507dd90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62507dd90_2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762507dd90_2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62507dd90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62507dd90_2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762507dd90_2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62507dd90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62507dd90_2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762507dd90_2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62507dd90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62507dd90_2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762507dd90_2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62507dd90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62507dd90_2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762507dd90_2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62507dd90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62507dd90_2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762507dd90_2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62507dd90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62507dd90_2_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762507dd90_2_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62507dd90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62507dd90_2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762507dd90_2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62507dd90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62507dd90_2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762507dd90_2_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62507dd90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62507dd90_2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762507dd90_2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cf560e2c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cf560e2c3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6cf560e2c3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62507dd90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62507dd90_2_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762507dd90_2_1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62507dd90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762507dd90_2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762507dd90_2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62507dd90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762507dd90_2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762507dd90_2_1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62507dd90_2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62507dd90_2_1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g762507dd90_2_1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62507dd90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62507dd90_2_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762507dd90_2_1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62507dd90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62507dd90_2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762507dd90_2_1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62507dd90_2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62507dd90_2_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762507dd90_2_1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DID는 중앙 기관이 아닌 개인들이 자신의 데이터를 직접 관리하는 구조다.</a:t>
            </a:r>
            <a:endParaRPr/>
          </a:p>
          <a:p>
            <a:pPr marL="0" lvl="0" indent="0" algn="l" rtl="0">
              <a:spcBef>
                <a:spcPts val="0"/>
              </a:spcBef>
              <a:spcAft>
                <a:spcPts val="0"/>
              </a:spcAft>
              <a:buNone/>
            </a:pPr>
            <a:endParaRPr/>
          </a:p>
          <a:p>
            <a:pPr marL="0" lvl="0" indent="0" algn="l" rtl="0">
              <a:spcBef>
                <a:spcPts val="0"/>
              </a:spcBef>
              <a:spcAft>
                <a:spcPts val="0"/>
              </a:spcAft>
              <a:buNone/>
            </a:pPr>
            <a:r>
              <a:rPr lang="ko-KR"/>
              <a:t>따라서 기존 방식과 달 리 서비스 이용 과정에서 모든 개인 정보를 제공하지 않아도 된다. </a:t>
            </a:r>
            <a:endParaRPr/>
          </a:p>
          <a:p>
            <a:pPr marL="0" lvl="0" indent="0" algn="l" rtl="0">
              <a:spcBef>
                <a:spcPts val="0"/>
              </a:spcBef>
              <a:spcAft>
                <a:spcPts val="0"/>
              </a:spcAft>
              <a:buNone/>
            </a:pPr>
            <a:endParaRPr/>
          </a:p>
          <a:p>
            <a:pPr marL="0" lvl="0" indent="0" algn="l" rtl="0">
              <a:spcBef>
                <a:spcPts val="0"/>
              </a:spcBef>
              <a:spcAft>
                <a:spcPts val="0"/>
              </a:spcAft>
              <a:buNone/>
            </a:pPr>
            <a:r>
              <a:rPr lang="ko-KR"/>
              <a:t>각각의 사용자가 인증을 위해 꼭 필요한 정보만을 선택해 제출할 수 있기 때문이다. </a:t>
            </a:r>
            <a:endParaRPr/>
          </a:p>
          <a:p>
            <a:pPr marL="0" lvl="0" indent="0" algn="l" rtl="0">
              <a:spcBef>
                <a:spcPts val="0"/>
              </a:spcBef>
              <a:spcAft>
                <a:spcPts val="0"/>
              </a:spcAft>
              <a:buNone/>
            </a:pPr>
            <a:endParaRPr/>
          </a:p>
          <a:p>
            <a:pPr marL="0" lvl="0" indent="0" algn="l" rtl="0">
              <a:spcBef>
                <a:spcPts val="0"/>
              </a:spcBef>
              <a:spcAft>
                <a:spcPts val="0"/>
              </a:spcAft>
              <a:buNone/>
            </a:pPr>
            <a:r>
              <a:rPr lang="ko-KR"/>
              <a:t>예컨대 편의점에서 술을 구매할 때 직원에게 보 여주는 주민등록증에는 나이뿐 아니라 주소, 이름, 주민번호 등 모든 개인 정보가 노출된다. </a:t>
            </a:r>
            <a:endParaRPr/>
          </a:p>
          <a:p>
            <a:pPr marL="0" lvl="0" indent="0" algn="l" rtl="0">
              <a:spcBef>
                <a:spcPts val="0"/>
              </a:spcBef>
              <a:spcAft>
                <a:spcPts val="0"/>
              </a:spcAft>
              <a:buNone/>
            </a:pPr>
            <a:endParaRPr/>
          </a:p>
          <a:p>
            <a:pPr marL="0" lvl="0" indent="0" algn="l" rtl="0">
              <a:spcBef>
                <a:spcPts val="0"/>
              </a:spcBef>
              <a:spcAft>
                <a:spcPts val="0"/>
              </a:spcAft>
              <a:buNone/>
            </a:pPr>
            <a:r>
              <a:rPr lang="ko-KR"/>
              <a:t>하지만 DID 기반 신원지갑을 사용하면 ‘20세 이상 성인’처럼 필요한 사실만 확인 시켜줄 수 있다. 온라인 플랫폼을 사용할 때는 편의성도 개선될 것으로 보인다. </a:t>
            </a:r>
            <a:endParaRPr/>
          </a:p>
          <a:p>
            <a:pPr marL="0" lvl="0" indent="0" algn="l" rtl="0">
              <a:spcBef>
                <a:spcPts val="0"/>
              </a:spcBef>
              <a:spcAft>
                <a:spcPts val="0"/>
              </a:spcAft>
              <a:buNone/>
            </a:pPr>
            <a:endParaRPr/>
          </a:p>
          <a:p>
            <a:pPr marL="0" lvl="0" indent="0" algn="l" rtl="0">
              <a:spcBef>
                <a:spcPts val="0"/>
              </a:spcBef>
              <a:spcAft>
                <a:spcPts val="0"/>
              </a:spcAft>
              <a:buNone/>
            </a:pPr>
            <a:r>
              <a:rPr lang="ko-KR"/>
              <a:t>DID를 이용하면 매번 별도로 인증할 필요 없이 이전에 인증했던 데이터를 불러오면 된다. </a:t>
            </a:r>
            <a:endParaRPr/>
          </a:p>
          <a:p>
            <a:pPr marL="0" lvl="0" indent="0" algn="l" rtl="0">
              <a:spcBef>
                <a:spcPts val="0"/>
              </a:spcBef>
              <a:spcAft>
                <a:spcPts val="0"/>
              </a:spcAft>
              <a:buNone/>
            </a:pPr>
            <a:endParaRPr/>
          </a:p>
          <a:p>
            <a:pPr marL="0" lvl="0" indent="0" algn="l" rtl="0">
              <a:spcBef>
                <a:spcPts val="0"/>
              </a:spcBef>
              <a:spcAft>
                <a:spcPts val="0"/>
              </a:spcAft>
              <a:buNone/>
            </a:pPr>
            <a:r>
              <a:rPr lang="ko-KR"/>
              <a:t>즉 개인 정보를 반복적으로 입력하거나 일일이 신분 증 사진을 올리지 않아도 된다.</a:t>
            </a:r>
            <a:endParaRPr/>
          </a:p>
        </p:txBody>
      </p:sp>
      <p:sp>
        <p:nvSpPr>
          <p:cNvPr id="406" name="Google Shape;4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ko-KR" sz="1450">
                <a:latin typeface="Arial"/>
                <a:ea typeface="Arial"/>
                <a:cs typeface="Arial"/>
                <a:sym typeface="Arial"/>
              </a:rPr>
              <a:t>우크라이나의 안보전문가인 밥 디아첸코는 영국 보안업체 '컴패리테크'와 함께 발표한 보고서에서 페이스북 이용자 2억6천700만 명의 ID와 이름, 전화번호 등의 개인정보가 지난 4일부터 열흘간 인터넷상에 노출돼 있었다고 밝힘</a:t>
            </a:r>
            <a:endParaRPr sz="145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r>
              <a:rPr lang="ko-KR" sz="1450">
                <a:latin typeface="Arial"/>
                <a:ea typeface="Arial"/>
                <a:cs typeface="Arial"/>
                <a:sym typeface="Arial"/>
              </a:rPr>
              <a:t>또 유출 정보의 99%는 미국인 사용자 </a:t>
            </a:r>
            <a:endParaRPr sz="1450">
              <a:latin typeface="Arial"/>
              <a:ea typeface="Arial"/>
              <a:cs typeface="Arial"/>
              <a:sym typeface="Arial"/>
            </a:endParaRPr>
          </a:p>
          <a:p>
            <a:pPr marL="0" lvl="0" indent="0" algn="l" rtl="0">
              <a:spcBef>
                <a:spcPts val="0"/>
              </a:spcBef>
              <a:spcAft>
                <a:spcPts val="0"/>
              </a:spcAft>
              <a:buNone/>
            </a:pPr>
            <a:endParaRPr sz="145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450">
                <a:latin typeface="Arial"/>
                <a:ea typeface="Arial"/>
                <a:cs typeface="Arial"/>
                <a:sym typeface="Arial"/>
              </a:rPr>
              <a:t>나머지 대부분은 베트남 사용자</a:t>
            </a:r>
            <a:endParaRPr sz="145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r>
              <a:rPr lang="ko-KR" sz="1450">
                <a:latin typeface="Arial"/>
                <a:ea typeface="Arial"/>
                <a:cs typeface="Arial"/>
                <a:sym typeface="Arial"/>
              </a:rPr>
              <a:t>디아첸코는 베트남에 기반한 모종의 세력이 페이스북 계정에서 불법으로 정보를 추출했을 가능성이 높다며 유출된 이상</a:t>
            </a:r>
            <a:endParaRPr sz="1450">
              <a:latin typeface="Arial"/>
              <a:ea typeface="Arial"/>
              <a:cs typeface="Arial"/>
              <a:sym typeface="Arial"/>
            </a:endParaRPr>
          </a:p>
          <a:p>
            <a:pPr marL="0" lvl="0" indent="0" algn="l" rtl="0">
              <a:spcBef>
                <a:spcPts val="0"/>
              </a:spcBef>
              <a:spcAft>
                <a:spcPts val="0"/>
              </a:spcAft>
              <a:buNone/>
            </a:pPr>
            <a:endParaRPr sz="145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450">
                <a:latin typeface="Arial"/>
                <a:ea typeface="Arial"/>
                <a:cs typeface="Arial"/>
                <a:sym typeface="Arial"/>
              </a:rPr>
              <a:t>대규모 스팸 문자메시지 전송과 피싱 등에 악용될 수 있다고 경고</a:t>
            </a:r>
            <a:endParaRPr sz="145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r>
              <a:rPr lang="ko-KR" sz="1450">
                <a:latin typeface="Arial"/>
                <a:ea typeface="Arial"/>
                <a:cs typeface="Arial"/>
                <a:sym typeface="Arial"/>
              </a:rPr>
              <a:t>페이스북은 성명을 통해 해당 사안을 조사 중</a:t>
            </a:r>
            <a:endParaRPr/>
          </a:p>
        </p:txBody>
      </p:sp>
      <p:sp>
        <p:nvSpPr>
          <p:cNvPr id="412" name="Google Shape;4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cf4c818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cf4c818e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a:solidFill>
                  <a:srgbClr val="24292E"/>
                </a:solidFill>
                <a:highlight>
                  <a:schemeClr val="lt1"/>
                </a:highlight>
                <a:latin typeface="Arial"/>
                <a:ea typeface="Arial"/>
                <a:cs typeface="Arial"/>
                <a:sym typeface="Arial"/>
              </a:rPr>
              <a:t>Target은 편의점을 사용하는 고객 및 편의점 사장님</a:t>
            </a:r>
            <a:endParaRPr>
              <a:solidFill>
                <a:srgbClr val="24292E"/>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a:solidFill>
                <a:srgbClr val="24292E"/>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a:solidFill>
                  <a:srgbClr val="24292E"/>
                </a:solidFill>
                <a:highlight>
                  <a:schemeClr val="lt1"/>
                </a:highlight>
                <a:latin typeface="Arial"/>
                <a:ea typeface="Arial"/>
                <a:cs typeface="Arial"/>
                <a:sym typeface="Arial"/>
              </a:rPr>
              <a:t>고객은 인증기관에서 인증 받은 자신의 did(자신의 나이를 계산하여 20세 이상이면 성인이라는 것을 알려주도록)를 자신의 디바이스에 깔린 어플을 이용하여 어플에서 확인 받고 싶어하는 인증 받은 did를 입력하고 버튼을 누르면, 2차원 QRcode가 생성되도록 함. 이제 이를 편의점 사장님에게 보여드리면 편의점 사장님은 바코드 리더기를 이용하여 고객의 디바이스에서 보이는 QRcode를 Read. Read하면 검증받고 싶어하는 did가 인증기관을 통해 인증되었다는 서명이담긴 블록을 블록체인 상 에서 찾아 블록에 담긴 서명을 보고 서명이 맞게 있다면 true, 아니면 false를 return 받는다.</a:t>
            </a:r>
            <a:endParaRPr>
              <a:solidFill>
                <a:srgbClr val="24292E"/>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a:solidFill>
                  <a:srgbClr val="24292E"/>
                </a:solidFill>
                <a:highlight>
                  <a:schemeClr val="lt1"/>
                </a:highlight>
                <a:latin typeface="Arial"/>
                <a:ea typeface="Arial"/>
                <a:cs typeface="Arial"/>
                <a:sym typeface="Arial"/>
              </a:rPr>
              <a:t>결론 : 현재의 바코드 리더 시스템을 그대로 이용하여 동일한 어플을 사용만 하면(동일 블록체인 네트워크가 맞는지를 동일 어플 사용으로 검증) 현재의 불필 요한 정보가 담긴 주민등록증을 모두 보여주지 않아도 됨. 또한 스마트폰과 같은 디바이스 하나만 관리를 하면 되기 때문에 주민등록증을 굳이 가지고 다닐 필요 또한 없어짐. 편의점 입장에서도 이 주민등록증이 진짜 인지 가짜인지 사진을 보고서만 판단하기가 쉽지 않은데 이 또한 막을 수 있음. 본사 입장에서는 현재 편의점에서 계산 시 일 하는 사람의 주관으로 포스의 객층키를 입력하게 되어 잘못된 DataBase만 쌓이게 되는데 위의 시스템을 이용한다면 정확한 고객 Data를 확보할 수 있다는 장점을 가지고 있음.</a:t>
            </a:r>
            <a:endParaRPr/>
          </a:p>
          <a:p>
            <a:pPr marL="0" lvl="0" indent="0" algn="l" rtl="0">
              <a:spcBef>
                <a:spcPts val="1200"/>
              </a:spcBef>
              <a:spcAft>
                <a:spcPts val="0"/>
              </a:spcAft>
              <a:buNone/>
            </a:pPr>
            <a:endParaRPr/>
          </a:p>
        </p:txBody>
      </p:sp>
      <p:sp>
        <p:nvSpPr>
          <p:cNvPr id="180" name="Google Shape;180;g6cf4c818e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ko-KR" sz="1800">
                <a:latin typeface="Arial"/>
                <a:ea typeface="Arial"/>
                <a:cs typeface="Arial"/>
                <a:sym typeface="Arial"/>
              </a:rPr>
              <a:t>● 지갑에 주민등록증을 넣고 필요할 때 꺼내 나에 대해 증명하는 것처럼, 블록체인 기반의 개인 월렛에 자신의 개인정보를 담아 필요할 때 개인키를 입력하여 증명</a:t>
            </a:r>
            <a:endParaRPr/>
          </a:p>
        </p:txBody>
      </p:sp>
      <p:sp>
        <p:nvSpPr>
          <p:cNvPr id="471" name="Google Shape;4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ko-KR" sz="1800">
                <a:latin typeface="Arial"/>
                <a:ea typeface="Arial"/>
                <a:cs typeface="Arial"/>
                <a:sym typeface="Arial"/>
              </a:rPr>
              <a:t>● 지갑에 주민등록증을 넣고 필요할 때 꺼내 나에 대해 증명하는 것처럼, 블록체인 기반의 개인 월렛에 자신의 개인정보를 담아 필요할 때 개인키를 입력하여 증명</a:t>
            </a:r>
            <a:endParaRPr/>
          </a:p>
          <a:p>
            <a:pPr marL="0" lvl="0" indent="0" algn="l" rtl="0">
              <a:spcBef>
                <a:spcPts val="0"/>
              </a:spcBef>
              <a:spcAft>
                <a:spcPts val="0"/>
              </a:spcAft>
              <a:buNone/>
            </a:pPr>
            <a:r>
              <a:rPr lang="ko-KR" sz="1800">
                <a:solidFill>
                  <a:schemeClr val="lt1"/>
                </a:solidFill>
                <a:latin typeface="Arial"/>
                <a:ea typeface="Arial"/>
                <a:cs typeface="Arial"/>
                <a:sym typeface="Arial"/>
              </a:rPr>
              <a:t>갑에</a:t>
            </a:r>
            <a:endParaRPr/>
          </a:p>
        </p:txBody>
      </p:sp>
      <p:sp>
        <p:nvSpPr>
          <p:cNvPr id="479" name="Google Shape;47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6ceeeb3a1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6ceeeb3a14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DID가 발행될 때 블록체인에 저장되는 것은 분산ID 정보와 공개키이며 이를 저장하여 신뢰성을 확보합니다.</a:t>
            </a:r>
            <a:endParaRPr/>
          </a:p>
        </p:txBody>
      </p:sp>
      <p:sp>
        <p:nvSpPr>
          <p:cNvPr id="513" name="Google Shape;513;g6ceeeb3a14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cddbbae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cddbbaebe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나의 </a:t>
            </a:r>
            <a:r>
              <a:rPr lang="ko-KR" b="1">
                <a:latin typeface="Arial"/>
                <a:ea typeface="Arial"/>
                <a:cs typeface="Arial"/>
                <a:sym typeface="Arial"/>
              </a:rPr>
              <a:t>개인정보를 내 단말에 저장</a:t>
            </a:r>
            <a:r>
              <a:rPr lang="ko-KR">
                <a:latin typeface="Arial"/>
                <a:ea typeface="Arial"/>
                <a:cs typeface="Arial"/>
                <a:sym typeface="Arial"/>
              </a:rPr>
              <a:t>하고,직접 제출할 수있는 서비스입니다.</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증명서 발행과 증명서 검증이 가능한DID(Decentralized ID) 블록체인 인프라입니다.</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증명발행과 증명확인 기관간의 직접적인 </a:t>
            </a:r>
            <a:r>
              <a:rPr lang="ko-KR" b="1">
                <a:latin typeface="Arial"/>
                <a:ea typeface="Arial"/>
                <a:cs typeface="Arial"/>
                <a:sym typeface="Arial"/>
              </a:rPr>
              <a:t>연결을 제거</a:t>
            </a:r>
            <a:r>
              <a:rPr lang="ko-KR">
                <a:latin typeface="Arial"/>
                <a:ea typeface="Arial"/>
                <a:cs typeface="Arial"/>
                <a:sym typeface="Arial"/>
              </a:rPr>
              <a:t>함으로써 개인의 프라이버시보호가 됩니다.</a:t>
            </a:r>
            <a:endParaRPr>
              <a:latin typeface="Arial"/>
              <a:ea typeface="Arial"/>
              <a:cs typeface="Arial"/>
              <a:sym typeface="Arial"/>
            </a:endParaRPr>
          </a:p>
          <a:p>
            <a:pPr marL="0" lvl="0" indent="0" algn="l" rtl="0">
              <a:spcBef>
                <a:spcPts val="0"/>
              </a:spcBef>
              <a:spcAft>
                <a:spcPts val="0"/>
              </a:spcAft>
              <a:buNone/>
            </a:pPr>
            <a:endParaRPr/>
          </a:p>
        </p:txBody>
      </p:sp>
      <p:sp>
        <p:nvSpPr>
          <p:cNvPr id="534" name="Google Shape;534;g6cddbbaebe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cddbbaeb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6cddbbaebe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a:latin typeface="Arial"/>
                <a:ea typeface="Arial"/>
                <a:cs typeface="Arial"/>
                <a:sym typeface="Arial"/>
              </a:rPr>
              <a:t>과학기술정보통신부2019년 9월 블록체인 기반의 모바일 운전면허 확인 서비스 에 대해 임시 허가를 부여</a:t>
            </a:r>
            <a:endParaRPr>
              <a:latin typeface="Arial"/>
              <a:ea typeface="Arial"/>
              <a:cs typeface="Arial"/>
              <a:sym typeface="Arial"/>
            </a:endParaRPr>
          </a:p>
          <a:p>
            <a:pPr marL="0" lvl="0" indent="0" algn="l" rtl="0">
              <a:lnSpc>
                <a:spcPct val="115000"/>
              </a:lnSpc>
              <a:spcBef>
                <a:spcPts val="0"/>
              </a:spcBef>
              <a:spcAft>
                <a:spcPts val="0"/>
              </a:spcAft>
              <a:buNone/>
            </a:pPr>
            <a:r>
              <a:rPr lang="ko-KR">
                <a:latin typeface="Arial"/>
                <a:ea typeface="Arial"/>
                <a:cs typeface="Arial"/>
                <a:sym typeface="Arial"/>
              </a:rPr>
              <a:t> 모바일 앱에 실물 운전면허증을 등록하면 QR코드, 바코드 형태로 인증 서비스를 사용할 수 있음</a:t>
            </a:r>
            <a:endParaRPr>
              <a:latin typeface="Arial"/>
              <a:ea typeface="Arial"/>
              <a:cs typeface="Arial"/>
              <a:sym typeface="Arial"/>
            </a:endParaRPr>
          </a:p>
          <a:p>
            <a:pPr marL="0" lvl="0" indent="0" algn="l" rtl="0">
              <a:lnSpc>
                <a:spcPct val="115000"/>
              </a:lnSpc>
              <a:spcBef>
                <a:spcPts val="0"/>
              </a:spcBef>
              <a:spcAft>
                <a:spcPts val="0"/>
              </a:spcAft>
              <a:buNone/>
            </a:pPr>
            <a:r>
              <a:rPr lang="ko-KR">
                <a:latin typeface="Arial"/>
                <a:ea typeface="Arial"/>
                <a:cs typeface="Arial"/>
                <a:sym typeface="Arial"/>
              </a:rPr>
              <a:t>사용자 관련 정보는 스마트폰 내부에만 블록체인으로 암호화되어 저장되고, 블록체인을 통해 개인정보 관련 데이터의 위변조를 방지</a:t>
            </a:r>
            <a:endParaRPr sz="1000">
              <a:latin typeface="Arial"/>
              <a:ea typeface="Arial"/>
              <a:cs typeface="Arial"/>
              <a:sym typeface="Arial"/>
            </a:endParaRPr>
          </a:p>
        </p:txBody>
      </p:sp>
      <p:sp>
        <p:nvSpPr>
          <p:cNvPr id="544" name="Google Shape;544;g6cddbbaebe_0_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6cddbbaeb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6cddbbaebe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해외에서는 이미 서비스 개발을 시작</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일례로, 마이크로 소프트는 비트코인 블록체인 기반의 탈중앙화 신원증명 프로젝트 아이온(Identity Overlay Network, ION)의 프리뷰 버전을 오픈소스로 공개한 바 있다. 페이스북은 리브라 백서에 디지털 아 이덴티티(Digital ID)를 탈중앙화된 방향으로 혁신하겠다는 의견을 제시</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 물론 구체적인 방향 을 정하지는 않음.</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IBM은 이미 블록체인 프로젝트를 위한 탈중앙화 네트워크 옐로페이지(Yellow Pages)에 가입해 DID 서비스 개발을 시작</a:t>
            </a:r>
            <a:endParaRPr>
              <a:latin typeface="Arial"/>
              <a:ea typeface="Arial"/>
              <a:cs typeface="Arial"/>
              <a:sym typeface="Arial"/>
            </a:endParaRPr>
          </a:p>
          <a:p>
            <a:pPr marL="0" lvl="0" indent="0" algn="l" rtl="0">
              <a:spcBef>
                <a:spcPts val="0"/>
              </a:spcBef>
              <a:spcAft>
                <a:spcPts val="0"/>
              </a:spcAft>
              <a:buNone/>
            </a:pPr>
            <a:endParaRPr/>
          </a:p>
        </p:txBody>
      </p:sp>
      <p:sp>
        <p:nvSpPr>
          <p:cNvPr id="559" name="Google Shape;559;g6cddbbaebe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ceeeb3a1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ceeeb3a14_0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a:solidFill>
                  <a:srgbClr val="24292E"/>
                </a:solidFill>
                <a:highlight>
                  <a:schemeClr val="lt1"/>
                </a:highlight>
                <a:latin typeface="Arial"/>
                <a:ea typeface="Arial"/>
                <a:cs typeface="Arial"/>
                <a:sym typeface="Arial"/>
              </a:rPr>
              <a:t>Target은 편의점을 사용하는 고객 및 편의점 사장님</a:t>
            </a:r>
            <a:endParaRPr>
              <a:solidFill>
                <a:srgbClr val="24292E"/>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a:solidFill>
                  <a:srgbClr val="24292E"/>
                </a:solidFill>
                <a:highlight>
                  <a:schemeClr val="lt1"/>
                </a:highlight>
                <a:latin typeface="Arial"/>
                <a:ea typeface="Arial"/>
                <a:cs typeface="Arial"/>
                <a:sym typeface="Arial"/>
              </a:rPr>
              <a:t>고객은 인증기관에서 인증 받은 자신의 did(자신의 나이를 계산하여 20세 이상이면 성인이라는 것을 알려주도록)를 자신의 디바이스에 깔린 어플을 이용하여 어플에서 확인 받고 싶어하는 인증 받은 did를 입력하고 버튼을 누르면, 2차원 QRcode가 생성되도록 함. 이제 이를 편의점 사장님에게 보여드리면 편의점 사장님은 바코드 리더기를 이용하여 고객의 디바이스에서 보이는 QRcode를 Read. Read하면 검증받고 싶어하는 did가 인증기관을 통해 인증되었다는 서명이담긴 블록을 블록체인 상 에서 찾아 블록에 담긴 서명을 보고 서명이 맞게 있다면 true, 아니면 false를 return 받는다.</a:t>
            </a:r>
            <a:endParaRPr>
              <a:solidFill>
                <a:srgbClr val="24292E"/>
              </a:solidFill>
              <a:highlight>
                <a:schemeClr val="lt1"/>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ko-KR">
                <a:solidFill>
                  <a:srgbClr val="24292E"/>
                </a:solidFill>
                <a:highlight>
                  <a:schemeClr val="lt1"/>
                </a:highlight>
                <a:latin typeface="Arial"/>
                <a:ea typeface="Arial"/>
                <a:cs typeface="Arial"/>
                <a:sym typeface="Arial"/>
              </a:rPr>
              <a:t>결론 : 현재의 바코드 리더 시스템을 그대로 이용하여 동일한 어플을 사용만 하면(동일 블록체인 네트워크가 맞는지를 동일 어플 사용으로 검증) 현재의 불필요한 정보가 담긴 주민등록증을 모두 보여주지 않아도 됨. 또한 스마트폰과 같은 디바이스 하나만 관리를 하면 되기 때문에 주민등록증을 굳이 가지고 다닐 필요 또한 없어짐. 편의점 입장에서도 이 주민등록증이 진짜 인지 가짜인지 사진을 보고서만 판단하기가 쉽지 않은데 이 또한 막을 수 있음. 본사 입장에서는 현재 편의점에서 계산 시 일 하는 사람의 주관으로 포스의 객층키를 입력하게 되어 잘못된 DataBase만 쌓이게 되는데 위의 시스템을 이용한다면 정확한 고객 Data를 확보할 수 있다는 장점을 가지고 있음.</a:t>
            </a:r>
            <a:endParaRPr/>
          </a:p>
          <a:p>
            <a:pPr marL="0" lvl="0" indent="0" algn="l" rtl="0">
              <a:lnSpc>
                <a:spcPct val="115000"/>
              </a:lnSpc>
              <a:spcBef>
                <a:spcPts val="1200"/>
              </a:spcBef>
              <a:spcAft>
                <a:spcPts val="1200"/>
              </a:spcAft>
              <a:buNone/>
            </a:pPr>
            <a:endParaRPr>
              <a:solidFill>
                <a:srgbClr val="24292E"/>
              </a:solidFill>
              <a:highlight>
                <a:srgbClr val="FFFFFF"/>
              </a:highlight>
              <a:latin typeface="Arial"/>
              <a:ea typeface="Arial"/>
              <a:cs typeface="Arial"/>
              <a:sym typeface="Arial"/>
            </a:endParaRPr>
          </a:p>
        </p:txBody>
      </p:sp>
      <p:sp>
        <p:nvSpPr>
          <p:cNvPr id="191" name="Google Shape;191;g6ceeeb3a14_0_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cddbbaeb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cddbbaebe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a:latin typeface="Arial"/>
                <a:ea typeface="Arial"/>
                <a:cs typeface="Arial"/>
                <a:sym typeface="Arial"/>
              </a:rPr>
              <a:t>국내에서도 DID 개발 프로젝트 추진이 활발</a:t>
            </a:r>
            <a:endParaRPr>
              <a:latin typeface="Arial"/>
              <a:ea typeface="Arial"/>
              <a:cs typeface="Arial"/>
              <a:sym typeface="Arial"/>
            </a:endParaRPr>
          </a:p>
          <a:p>
            <a:pPr marL="0" lvl="0" indent="0" algn="l" rtl="0">
              <a:lnSpc>
                <a:spcPct val="115000"/>
              </a:lnSpc>
              <a:spcBef>
                <a:spcPts val="0"/>
              </a:spcBef>
              <a:spcAft>
                <a:spcPts val="0"/>
              </a:spcAft>
              <a:buNone/>
            </a:pPr>
            <a:r>
              <a:rPr lang="ko-KR">
                <a:latin typeface="Arial"/>
                <a:ea typeface="Arial"/>
                <a:cs typeface="Arial"/>
                <a:sym typeface="Arial"/>
              </a:rPr>
              <a:t>국내 DID 시장을 구성하는 3개의 얼라이언스는 코스콤 외 10여 개사가 연합한 DID 어소시에이션, 블록체인 기업 아이콘루프(ICONLOOP)가 주도 하는 ‘마이아이디 얼라이언스(MyID Alliance)’, 금융결제원·한국FIDO산업포럼·한국전자서명포럼 이 주축인 ‘DID 얼라이언스’로 나뉨</a:t>
            </a:r>
            <a:endParaRPr>
              <a:latin typeface="Arial"/>
              <a:ea typeface="Arial"/>
              <a:cs typeface="Arial"/>
              <a:sym typeface="Arial"/>
            </a:endParaRPr>
          </a:p>
          <a:p>
            <a:pPr marL="0" lvl="0" indent="0" algn="l" rtl="0">
              <a:lnSpc>
                <a:spcPct val="115000"/>
              </a:lnSpc>
              <a:spcBef>
                <a:spcPts val="0"/>
              </a:spcBef>
              <a:spcAft>
                <a:spcPts val="0"/>
              </a:spcAft>
              <a:buNone/>
            </a:pPr>
            <a:r>
              <a:rPr lang="ko-KR">
                <a:latin typeface="Arial"/>
                <a:ea typeface="Arial"/>
                <a:cs typeface="Arial"/>
                <a:sym typeface="Arial"/>
              </a:rPr>
              <a:t>. 각 연합체들은 파트너십과 서비스 출시, 기술 표준화 등을 내세워 DID 시장에 뛰어듬</a:t>
            </a:r>
            <a:endParaRPr>
              <a:latin typeface="Arial"/>
              <a:ea typeface="Arial"/>
              <a:cs typeface="Arial"/>
              <a:sym typeface="Arial"/>
            </a:endParaRPr>
          </a:p>
          <a:p>
            <a:pPr marL="0" lvl="0" indent="0" algn="l" rtl="0">
              <a:lnSpc>
                <a:spcPct val="115000"/>
              </a:lnSpc>
              <a:spcBef>
                <a:spcPts val="0"/>
              </a:spcBef>
              <a:spcAft>
                <a:spcPts val="0"/>
              </a:spcAft>
              <a:buNone/>
            </a:pPr>
            <a:endParaRPr>
              <a:latin typeface="Arial"/>
              <a:ea typeface="Arial"/>
              <a:cs typeface="Arial"/>
              <a:sym typeface="Arial"/>
            </a:endParaRPr>
          </a:p>
          <a:p>
            <a:pPr marL="0" lvl="0" indent="0" algn="l" rtl="0">
              <a:lnSpc>
                <a:spcPct val="115000"/>
              </a:lnSpc>
              <a:spcBef>
                <a:spcPts val="0"/>
              </a:spcBef>
              <a:spcAft>
                <a:spcPts val="0"/>
              </a:spcAft>
              <a:buNone/>
            </a:pPr>
            <a:r>
              <a:rPr lang="ko-KR">
                <a:latin typeface="Arial"/>
                <a:ea typeface="Arial"/>
                <a:cs typeface="Arial"/>
                <a:sym typeface="Arial"/>
              </a:rPr>
              <a:t>DID 어소시에이션은 블록체인 기반 모바일 전자증명 서비스 이니셜(initial)을 서비스할 계획</a:t>
            </a:r>
            <a:endParaRPr>
              <a:latin typeface="Arial"/>
              <a:ea typeface="Arial"/>
              <a:cs typeface="Arial"/>
              <a:sym typeface="Arial"/>
            </a:endParaRPr>
          </a:p>
          <a:p>
            <a:pPr marL="0" lvl="0" indent="0" algn="l" rtl="0">
              <a:lnSpc>
                <a:spcPct val="115000"/>
              </a:lnSpc>
              <a:spcBef>
                <a:spcPts val="0"/>
              </a:spcBef>
              <a:spcAft>
                <a:spcPts val="0"/>
              </a:spcAft>
              <a:buNone/>
            </a:pPr>
            <a:r>
              <a:rPr lang="ko-KR">
                <a:latin typeface="Arial"/>
                <a:ea typeface="Arial"/>
                <a:cs typeface="Arial"/>
                <a:sym typeface="Arial"/>
              </a:rPr>
              <a:t> 이 연합체는 IT 기술력에 이통3사의 모바일 경쟁력을 결합해 간편 한 증명서 발급에 초점을 맞췄다. </a:t>
            </a:r>
            <a:endParaRPr>
              <a:latin typeface="Arial"/>
              <a:ea typeface="Arial"/>
              <a:cs typeface="Arial"/>
              <a:sym typeface="Arial"/>
            </a:endParaRPr>
          </a:p>
          <a:p>
            <a:pPr marL="0" lvl="0" indent="0" algn="l" rtl="0">
              <a:lnSpc>
                <a:spcPct val="115000"/>
              </a:lnSpc>
              <a:spcBef>
                <a:spcPts val="0"/>
              </a:spcBef>
              <a:spcAft>
                <a:spcPts val="0"/>
              </a:spcAft>
              <a:buNone/>
            </a:pPr>
            <a:r>
              <a:rPr lang="ko-KR">
                <a:latin typeface="Arial"/>
                <a:ea typeface="Arial"/>
                <a:cs typeface="Arial"/>
                <a:sym typeface="Arial"/>
              </a:rPr>
              <a:t>한 번 발급받은 졸업·재학·성적 증명서는 블록체인 전자 증명이며, 향후 기업 채용 등의 용도로 중복해 활용할 수 있음</a:t>
            </a:r>
            <a:endParaRPr/>
          </a:p>
        </p:txBody>
      </p:sp>
      <p:sp>
        <p:nvSpPr>
          <p:cNvPr id="567" name="Google Shape;567;g6cddbbaebe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7bd741d73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ko-KR" sz="1000">
                <a:solidFill>
                  <a:schemeClr val="accent2"/>
                </a:solidFill>
                <a:latin typeface="Arial"/>
                <a:ea typeface="Arial"/>
                <a:cs typeface="Arial"/>
                <a:sym typeface="Arial"/>
              </a:rPr>
              <a:t>영업점 방문처리 업무 훨씬 편리한 서명</a:t>
            </a:r>
            <a:endParaRPr sz="1000">
              <a:solidFill>
                <a:schemeClr val="accent2"/>
              </a:solidFill>
              <a:latin typeface="Arial"/>
              <a:ea typeface="Arial"/>
              <a:cs typeface="Arial"/>
              <a:sym typeface="Arial"/>
            </a:endParaRPr>
          </a:p>
          <a:p>
            <a:pPr marL="0" lvl="0" indent="0" algn="l" rtl="0">
              <a:spcBef>
                <a:spcPts val="0"/>
              </a:spcBef>
              <a:spcAft>
                <a:spcPts val="0"/>
              </a:spcAft>
              <a:buClr>
                <a:schemeClr val="dk1"/>
              </a:buClr>
              <a:buFont typeface="Arial"/>
              <a:buNone/>
            </a:pPr>
            <a:r>
              <a:rPr lang="ko-KR" sz="1000">
                <a:solidFill>
                  <a:schemeClr val="accent2"/>
                </a:solidFill>
                <a:latin typeface="Arial"/>
                <a:ea typeface="Arial"/>
                <a:cs typeface="Arial"/>
                <a:sym typeface="Arial"/>
              </a:rPr>
              <a:t> 계약내용 간편확인</a:t>
            </a:r>
            <a:endParaRPr sz="1000">
              <a:solidFill>
                <a:schemeClr val="accent2"/>
              </a:solidFill>
              <a:latin typeface="Arial"/>
              <a:ea typeface="Arial"/>
              <a:cs typeface="Arial"/>
              <a:sym typeface="Arial"/>
            </a:endParaRPr>
          </a:p>
          <a:p>
            <a:pPr marL="0" lvl="0" indent="0" algn="l" rtl="0">
              <a:spcBef>
                <a:spcPts val="0"/>
              </a:spcBef>
              <a:spcAft>
                <a:spcPts val="0"/>
              </a:spcAft>
              <a:buClr>
                <a:schemeClr val="dk1"/>
              </a:buClr>
              <a:buFont typeface="Arial"/>
              <a:buNone/>
            </a:pPr>
            <a:r>
              <a:rPr lang="ko-KR" sz="1000">
                <a:solidFill>
                  <a:schemeClr val="accent2"/>
                </a:solidFill>
                <a:latin typeface="Arial"/>
                <a:ea typeface="Arial"/>
                <a:cs typeface="Arial"/>
                <a:sym typeface="Arial"/>
              </a:rPr>
              <a:t> 안전하고 간편한 콜센터 상담</a:t>
            </a:r>
            <a:endParaRPr sz="1000">
              <a:solidFill>
                <a:schemeClr val="accent2"/>
              </a:solidFill>
              <a:latin typeface="Arial"/>
              <a:ea typeface="Arial"/>
              <a:cs typeface="Arial"/>
              <a:sym typeface="Arial"/>
            </a:endParaRPr>
          </a:p>
          <a:p>
            <a:pPr marL="0" lvl="0" indent="0" algn="l" rtl="0">
              <a:spcBef>
                <a:spcPts val="0"/>
              </a:spcBef>
              <a:spcAft>
                <a:spcPts val="0"/>
              </a:spcAft>
              <a:buClr>
                <a:schemeClr val="dk1"/>
              </a:buClr>
              <a:buFont typeface="Arial"/>
              <a:buNone/>
            </a:pPr>
            <a:r>
              <a:rPr lang="ko-KR" sz="1000">
                <a:solidFill>
                  <a:schemeClr val="accent2"/>
                </a:solidFill>
                <a:latin typeface="Arial"/>
                <a:ea typeface="Arial"/>
                <a:cs typeface="Arial"/>
                <a:sym typeface="Arial"/>
              </a:rPr>
              <a:t> 렌터카예약</a:t>
            </a:r>
            <a:endParaRPr sz="1000">
              <a:solidFill>
                <a:schemeClr val="accent2"/>
              </a:solidFill>
              <a:latin typeface="Arial"/>
              <a:ea typeface="Arial"/>
              <a:cs typeface="Arial"/>
              <a:sym typeface="Arial"/>
            </a:endParaRPr>
          </a:p>
          <a:p>
            <a:pPr marL="0" lvl="0" indent="0" algn="l" rtl="0">
              <a:spcBef>
                <a:spcPts val="0"/>
              </a:spcBef>
              <a:spcAft>
                <a:spcPts val="0"/>
              </a:spcAft>
              <a:buClr>
                <a:schemeClr val="dk1"/>
              </a:buClr>
              <a:buFont typeface="Arial"/>
              <a:buNone/>
            </a:pPr>
            <a:r>
              <a:rPr lang="ko-KR" sz="1000">
                <a:solidFill>
                  <a:schemeClr val="accent2"/>
                </a:solidFill>
                <a:latin typeface="Arial"/>
                <a:ea typeface="Arial"/>
                <a:cs typeface="Arial"/>
                <a:sym typeface="Arial"/>
              </a:rPr>
              <a:t> 호텔 예약 후 체크인 원스톱</a:t>
            </a:r>
            <a:endParaRPr sz="1000">
              <a:solidFill>
                <a:schemeClr val="accent2"/>
              </a:solidFill>
              <a:latin typeface="Arial"/>
              <a:ea typeface="Arial"/>
              <a:cs typeface="Arial"/>
              <a:sym typeface="Arial"/>
            </a:endParaRPr>
          </a:p>
          <a:p>
            <a:pPr marL="0" lvl="0" indent="0" algn="l" rtl="0">
              <a:spcBef>
                <a:spcPts val="0"/>
              </a:spcBef>
              <a:spcAft>
                <a:spcPts val="0"/>
              </a:spcAft>
              <a:buClr>
                <a:schemeClr val="dk1"/>
              </a:buClr>
              <a:buFont typeface="Arial"/>
              <a:buNone/>
            </a:pPr>
            <a:r>
              <a:rPr lang="ko-KR" sz="1000">
                <a:solidFill>
                  <a:schemeClr val="accent2"/>
                </a:solidFill>
                <a:latin typeface="Arial"/>
                <a:ea typeface="Arial"/>
                <a:cs typeface="Arial"/>
                <a:sym typeface="Arial"/>
              </a:rPr>
              <a:t>사원증 출입</a:t>
            </a:r>
            <a:endParaRPr sz="1000">
              <a:solidFill>
                <a:schemeClr val="accent2"/>
              </a:solidFill>
              <a:latin typeface="Arial"/>
              <a:ea typeface="Arial"/>
              <a:cs typeface="Arial"/>
              <a:sym typeface="Arial"/>
            </a:endParaRPr>
          </a:p>
          <a:p>
            <a:pPr marL="0" lvl="0" indent="0" algn="l" rtl="0">
              <a:spcBef>
                <a:spcPts val="0"/>
              </a:spcBef>
              <a:spcAft>
                <a:spcPts val="0"/>
              </a:spcAft>
              <a:buClr>
                <a:schemeClr val="dk1"/>
              </a:buClr>
              <a:buFont typeface="Arial"/>
              <a:buNone/>
            </a:pPr>
            <a:r>
              <a:rPr lang="ko-KR" sz="1000">
                <a:solidFill>
                  <a:schemeClr val="accent2"/>
                </a:solidFill>
                <a:latin typeface="Arial"/>
                <a:ea typeface="Arial"/>
                <a:cs typeface="Arial"/>
                <a:sym typeface="Arial"/>
              </a:rPr>
              <a:t> 놀이동산 정기회원권</a:t>
            </a:r>
            <a:endParaRPr sz="1000">
              <a:latin typeface="Arial"/>
              <a:ea typeface="Arial"/>
              <a:cs typeface="Arial"/>
              <a:sym typeface="Arial"/>
            </a:endParaRPr>
          </a:p>
          <a:p>
            <a:pPr marL="0" lvl="0" indent="0" algn="l" rtl="0">
              <a:spcBef>
                <a:spcPts val="0"/>
              </a:spcBef>
              <a:spcAft>
                <a:spcPts val="0"/>
              </a:spcAft>
              <a:buNone/>
            </a:pPr>
            <a:endParaRPr/>
          </a:p>
        </p:txBody>
      </p:sp>
      <p:sp>
        <p:nvSpPr>
          <p:cNvPr id="574" name="Google Shape;574;g7bd741d7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cddbbaeb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cddbbaebe_5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6cddbbaebe_5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cf560e2c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cf560e2c3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6cf560e2c3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62507dd9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62507dd90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현 DID 서비스흐름</a:t>
            </a:r>
            <a:endParaRPr/>
          </a:p>
        </p:txBody>
      </p:sp>
      <p:sp>
        <p:nvSpPr>
          <p:cNvPr id="215" name="Google Shape;215;g762507dd90_0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62507dd9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62507dd90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우리가 만든 시스템 구조</a:t>
            </a:r>
            <a:endParaRPr/>
          </a:p>
        </p:txBody>
      </p:sp>
      <p:sp>
        <p:nvSpPr>
          <p:cNvPr id="223" name="Google Shape;223;g762507dd90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38"/>
          <p:cNvSpPr txBox="1">
            <a:spLocks noGrp="1"/>
          </p:cNvSpPr>
          <p:nvPr>
            <p:ph type="body" idx="1"/>
          </p:nvPr>
        </p:nvSpPr>
        <p:spPr>
          <a:xfrm>
            <a:off x="5004048" y="3003798"/>
            <a:ext cx="3888432" cy="1152129"/>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720"/>
              </a:spcBef>
              <a:spcAft>
                <a:spcPts val="0"/>
              </a:spcAft>
              <a:buClr>
                <a:schemeClr val="accent2"/>
              </a:buClr>
              <a:buSzPts val="3600"/>
              <a:buFont typeface="Arial"/>
              <a:buNone/>
              <a:defRPr sz="3600" b="1"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38"/>
          <p:cNvSpPr txBox="1">
            <a:spLocks noGrp="1"/>
          </p:cNvSpPr>
          <p:nvPr>
            <p:ph type="body" idx="2"/>
          </p:nvPr>
        </p:nvSpPr>
        <p:spPr>
          <a:xfrm>
            <a:off x="5003900" y="4155926"/>
            <a:ext cx="3888432" cy="504056"/>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240"/>
              </a:spcBef>
              <a:spcAft>
                <a:spcPts val="0"/>
              </a:spcAft>
              <a:buClr>
                <a:schemeClr val="accent2"/>
              </a:buClr>
              <a:buSzPts val="1200"/>
              <a:buFont typeface="Arial"/>
              <a:buNone/>
              <a:defRPr sz="12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Basic Layout">
  <p:cSld name="4_Basic Layou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50"/>
          <p:cNvSpPr/>
          <p:nvPr/>
        </p:nvSpPr>
        <p:spPr>
          <a:xfrm>
            <a:off x="0" y="0"/>
            <a:ext cx="9144000" cy="5143500"/>
          </a:xfrm>
          <a:prstGeom prst="rect">
            <a:avLst/>
          </a:prstGeom>
          <a:solidFill>
            <a:schemeClr val="accent1">
              <a:alpha val="8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 name="Google Shape;45;p50"/>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 name="Google Shape;46;p50"/>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Basic Layout">
  <p:cSld name="5_Basic Layout">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51"/>
          <p:cNvSpPr/>
          <p:nvPr/>
        </p:nvSpPr>
        <p:spPr>
          <a:xfrm>
            <a:off x="0" y="0"/>
            <a:ext cx="9144000" cy="5143500"/>
          </a:xfrm>
          <a:prstGeom prst="rect">
            <a:avLst/>
          </a:prstGeom>
          <a:solidFill>
            <a:schemeClr val="accent2">
              <a:alpha val="8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 name="Google Shape;49;p51"/>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Google Shape;50;p51"/>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Basic Layout">
  <p:cSld name="8_Basic Layout">
    <p:bg>
      <p:bgPr>
        <a:solidFill>
          <a:schemeClr val="accent1"/>
        </a:solidFill>
        <a:effectLst/>
      </p:bgPr>
    </p:bg>
    <p:spTree>
      <p:nvGrpSpPr>
        <p:cNvPr id="1" name="Shape 51"/>
        <p:cNvGrpSpPr/>
        <p:nvPr/>
      </p:nvGrpSpPr>
      <p:grpSpPr>
        <a:xfrm>
          <a:off x="0" y="0"/>
          <a:ext cx="0" cy="0"/>
          <a:chOff x="0" y="0"/>
          <a:chExt cx="0" cy="0"/>
        </a:xfrm>
      </p:grpSpPr>
      <p:sp>
        <p:nvSpPr>
          <p:cNvPr id="52" name="Google Shape;52;p52"/>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3" name="Google Shape;53;p52"/>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4" name="Google Shape;54;p52"/>
          <p:cNvSpPr>
            <a:spLocks noGrp="1"/>
          </p:cNvSpPr>
          <p:nvPr>
            <p:ph type="pic" idx="3"/>
          </p:nvPr>
        </p:nvSpPr>
        <p:spPr>
          <a:xfrm>
            <a:off x="323528" y="1341082"/>
            <a:ext cx="1440160" cy="1252711"/>
          </a:xfrm>
          <a:prstGeom prst="rect">
            <a:avLst/>
          </a:prstGeom>
          <a:solidFill>
            <a:srgbClr val="F2F2F2"/>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5" name="Google Shape;55;p52"/>
          <p:cNvSpPr>
            <a:spLocks noGrp="1"/>
          </p:cNvSpPr>
          <p:nvPr>
            <p:ph type="pic" idx="4"/>
          </p:nvPr>
        </p:nvSpPr>
        <p:spPr>
          <a:xfrm>
            <a:off x="1907704" y="1341082"/>
            <a:ext cx="1440160" cy="1252711"/>
          </a:xfrm>
          <a:prstGeom prst="rect">
            <a:avLst/>
          </a:prstGeom>
          <a:solidFill>
            <a:srgbClr val="F2F2F2"/>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6" name="Google Shape;56;p52"/>
          <p:cNvSpPr>
            <a:spLocks noGrp="1"/>
          </p:cNvSpPr>
          <p:nvPr>
            <p:ph type="pic" idx="5"/>
          </p:nvPr>
        </p:nvSpPr>
        <p:spPr>
          <a:xfrm>
            <a:off x="3491880" y="1341082"/>
            <a:ext cx="1440160" cy="1252711"/>
          </a:xfrm>
          <a:prstGeom prst="rect">
            <a:avLst/>
          </a:prstGeom>
          <a:solidFill>
            <a:srgbClr val="F2F2F2"/>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7" name="Google Shape;57;p52"/>
          <p:cNvSpPr>
            <a:spLocks noGrp="1"/>
          </p:cNvSpPr>
          <p:nvPr>
            <p:ph type="pic" idx="6"/>
          </p:nvPr>
        </p:nvSpPr>
        <p:spPr>
          <a:xfrm>
            <a:off x="5076056" y="1341082"/>
            <a:ext cx="1440160" cy="1252711"/>
          </a:xfrm>
          <a:prstGeom prst="rect">
            <a:avLst/>
          </a:prstGeom>
          <a:solidFill>
            <a:srgbClr val="F2F2F2"/>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8" name="Google Shape;58;p52"/>
          <p:cNvSpPr>
            <a:spLocks noGrp="1"/>
          </p:cNvSpPr>
          <p:nvPr>
            <p:ph type="pic" idx="7"/>
          </p:nvPr>
        </p:nvSpPr>
        <p:spPr>
          <a:xfrm>
            <a:off x="2599209" y="3147814"/>
            <a:ext cx="1440160" cy="1252711"/>
          </a:xfrm>
          <a:prstGeom prst="rect">
            <a:avLst/>
          </a:prstGeom>
          <a:solidFill>
            <a:srgbClr val="F2F2F2"/>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9" name="Google Shape;59;p52"/>
          <p:cNvSpPr>
            <a:spLocks noGrp="1"/>
          </p:cNvSpPr>
          <p:nvPr>
            <p:ph type="pic" idx="8"/>
          </p:nvPr>
        </p:nvSpPr>
        <p:spPr>
          <a:xfrm>
            <a:off x="4183385" y="3147814"/>
            <a:ext cx="1440160" cy="1252711"/>
          </a:xfrm>
          <a:prstGeom prst="rect">
            <a:avLst/>
          </a:prstGeom>
          <a:solidFill>
            <a:srgbClr val="F2F2F2"/>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0" name="Google Shape;60;p52"/>
          <p:cNvSpPr>
            <a:spLocks noGrp="1"/>
          </p:cNvSpPr>
          <p:nvPr>
            <p:ph type="pic" idx="9"/>
          </p:nvPr>
        </p:nvSpPr>
        <p:spPr>
          <a:xfrm>
            <a:off x="5767561" y="3147814"/>
            <a:ext cx="1440160" cy="1252711"/>
          </a:xfrm>
          <a:prstGeom prst="rect">
            <a:avLst/>
          </a:prstGeom>
          <a:solidFill>
            <a:srgbClr val="F2F2F2"/>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1" name="Google Shape;61;p52"/>
          <p:cNvSpPr>
            <a:spLocks noGrp="1"/>
          </p:cNvSpPr>
          <p:nvPr>
            <p:ph type="pic" idx="13"/>
          </p:nvPr>
        </p:nvSpPr>
        <p:spPr>
          <a:xfrm>
            <a:off x="7351737" y="3147814"/>
            <a:ext cx="1440160" cy="1252711"/>
          </a:xfrm>
          <a:prstGeom prst="rect">
            <a:avLst/>
          </a:prstGeom>
          <a:solidFill>
            <a:srgbClr val="F2F2F2"/>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Images and Contents Layout">
  <p:cSld name="1_Images and Contents Layout">
    <p:bg>
      <p:bgPr>
        <a:solidFill>
          <a:schemeClr val="accent1"/>
        </a:solidFill>
        <a:effectLst/>
      </p:bgPr>
    </p:bg>
    <p:spTree>
      <p:nvGrpSpPr>
        <p:cNvPr id="1" name="Shape 62"/>
        <p:cNvGrpSpPr/>
        <p:nvPr/>
      </p:nvGrpSpPr>
      <p:grpSpPr>
        <a:xfrm>
          <a:off x="0" y="0"/>
          <a:ext cx="0" cy="0"/>
          <a:chOff x="0" y="0"/>
          <a:chExt cx="0" cy="0"/>
        </a:xfrm>
      </p:grpSpPr>
      <p:sp>
        <p:nvSpPr>
          <p:cNvPr id="63" name="Google Shape;63;p53"/>
          <p:cNvSpPr>
            <a:spLocks noGrp="1"/>
          </p:cNvSpPr>
          <p:nvPr>
            <p:ph type="pic" idx="2"/>
          </p:nvPr>
        </p:nvSpPr>
        <p:spPr>
          <a:xfrm>
            <a:off x="356295" y="195486"/>
            <a:ext cx="1944216" cy="468052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4" name="Google Shape;64;p53"/>
          <p:cNvSpPr>
            <a:spLocks noGrp="1"/>
          </p:cNvSpPr>
          <p:nvPr>
            <p:ph type="pic" idx="3"/>
          </p:nvPr>
        </p:nvSpPr>
        <p:spPr>
          <a:xfrm>
            <a:off x="4676775" y="195486"/>
            <a:ext cx="1944216" cy="468052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Images and Contents Layout">
  <p:cSld name="2_Images and Contents Layout">
    <p:bg>
      <p:bgPr>
        <a:solidFill>
          <a:schemeClr val="accent1"/>
        </a:solidFill>
        <a:effectLst/>
      </p:bgPr>
    </p:bg>
    <p:spTree>
      <p:nvGrpSpPr>
        <p:cNvPr id="1" name="Shape 65"/>
        <p:cNvGrpSpPr/>
        <p:nvPr/>
      </p:nvGrpSpPr>
      <p:grpSpPr>
        <a:xfrm>
          <a:off x="0" y="0"/>
          <a:ext cx="0" cy="0"/>
          <a:chOff x="0" y="0"/>
          <a:chExt cx="0" cy="0"/>
        </a:xfrm>
      </p:grpSpPr>
      <p:sp>
        <p:nvSpPr>
          <p:cNvPr id="66" name="Google Shape;66;p54"/>
          <p:cNvSpPr>
            <a:spLocks noGrp="1"/>
          </p:cNvSpPr>
          <p:nvPr>
            <p:ph type="pic" idx="2"/>
          </p:nvPr>
        </p:nvSpPr>
        <p:spPr>
          <a:xfrm>
            <a:off x="467544" y="360041"/>
            <a:ext cx="3168352" cy="314781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7" name="Google Shape;67;p54"/>
          <p:cNvSpPr>
            <a:spLocks noGrp="1"/>
          </p:cNvSpPr>
          <p:nvPr>
            <p:ph type="pic" idx="3"/>
          </p:nvPr>
        </p:nvSpPr>
        <p:spPr>
          <a:xfrm>
            <a:off x="3779912" y="360041"/>
            <a:ext cx="4752528" cy="1722079"/>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54"/>
          <p:cNvSpPr>
            <a:spLocks noGrp="1"/>
          </p:cNvSpPr>
          <p:nvPr>
            <p:ph type="pic" idx="4"/>
          </p:nvPr>
        </p:nvSpPr>
        <p:spPr>
          <a:xfrm>
            <a:off x="3779912" y="2211711"/>
            <a:ext cx="1476000" cy="129614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9" name="Google Shape;69;p54"/>
          <p:cNvSpPr>
            <a:spLocks noGrp="1"/>
          </p:cNvSpPr>
          <p:nvPr>
            <p:ph type="pic" idx="5"/>
          </p:nvPr>
        </p:nvSpPr>
        <p:spPr>
          <a:xfrm>
            <a:off x="5418176" y="2211711"/>
            <a:ext cx="1476000" cy="129614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54"/>
          <p:cNvSpPr>
            <a:spLocks noGrp="1"/>
          </p:cNvSpPr>
          <p:nvPr>
            <p:ph type="pic" idx="6"/>
          </p:nvPr>
        </p:nvSpPr>
        <p:spPr>
          <a:xfrm>
            <a:off x="7056440" y="2211711"/>
            <a:ext cx="1476000" cy="129614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Images and Contents Layout">
  <p:cSld name="3_Images and Contents Layout">
    <p:bg>
      <p:bgPr>
        <a:solidFill>
          <a:schemeClr val="accent1"/>
        </a:solidFill>
        <a:effectLst/>
      </p:bgPr>
    </p:bg>
    <p:spTree>
      <p:nvGrpSpPr>
        <p:cNvPr id="1" name="Shape 71"/>
        <p:cNvGrpSpPr/>
        <p:nvPr/>
      </p:nvGrpSpPr>
      <p:grpSpPr>
        <a:xfrm>
          <a:off x="0" y="0"/>
          <a:ext cx="0" cy="0"/>
          <a:chOff x="0" y="0"/>
          <a:chExt cx="0" cy="0"/>
        </a:xfrm>
      </p:grpSpPr>
      <p:sp>
        <p:nvSpPr>
          <p:cNvPr id="72" name="Google Shape;72;p55"/>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3" name="Google Shape;73;p55"/>
          <p:cNvSpPr>
            <a:spLocks noGrp="1"/>
          </p:cNvSpPr>
          <p:nvPr>
            <p:ph type="pic" idx="2"/>
          </p:nvPr>
        </p:nvSpPr>
        <p:spPr>
          <a:xfrm>
            <a:off x="3779912" y="920899"/>
            <a:ext cx="4752528" cy="1722079"/>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4" name="Google Shape;74;p55"/>
          <p:cNvSpPr>
            <a:spLocks noGrp="1"/>
          </p:cNvSpPr>
          <p:nvPr>
            <p:ph type="pic" idx="3"/>
          </p:nvPr>
        </p:nvSpPr>
        <p:spPr>
          <a:xfrm>
            <a:off x="3779912" y="3147814"/>
            <a:ext cx="4752528" cy="1722079"/>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5" name="Google Shape;75;p55"/>
          <p:cNvSpPr/>
          <p:nvPr/>
        </p:nvSpPr>
        <p:spPr>
          <a:xfrm>
            <a:off x="590550" y="915566"/>
            <a:ext cx="3117354" cy="39604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Images and Contents Layout">
  <p:cSld name="4_Images and Contents Layout">
    <p:bg>
      <p:bgPr>
        <a:solidFill>
          <a:srgbClr val="444342"/>
        </a:solidFill>
        <a:effectLst/>
      </p:bgPr>
    </p:bg>
    <p:spTree>
      <p:nvGrpSpPr>
        <p:cNvPr id="1" name="Shape 76"/>
        <p:cNvGrpSpPr/>
        <p:nvPr/>
      </p:nvGrpSpPr>
      <p:grpSpPr>
        <a:xfrm>
          <a:off x="0" y="0"/>
          <a:ext cx="0" cy="0"/>
          <a:chOff x="0" y="0"/>
          <a:chExt cx="0" cy="0"/>
        </a:xfrm>
      </p:grpSpPr>
      <p:sp>
        <p:nvSpPr>
          <p:cNvPr id="77" name="Google Shape;77;p56"/>
          <p:cNvSpPr>
            <a:spLocks noGrp="1"/>
          </p:cNvSpPr>
          <p:nvPr>
            <p:ph type="pic" idx="2"/>
          </p:nvPr>
        </p:nvSpPr>
        <p:spPr>
          <a:xfrm>
            <a:off x="0" y="339502"/>
            <a:ext cx="6084168" cy="216024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8" name="Google Shape;78;p56"/>
          <p:cNvSpPr>
            <a:spLocks noGrp="1"/>
          </p:cNvSpPr>
          <p:nvPr>
            <p:ph type="pic" idx="3"/>
          </p:nvPr>
        </p:nvSpPr>
        <p:spPr>
          <a:xfrm>
            <a:off x="3059832" y="2624708"/>
            <a:ext cx="6084168" cy="216024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Images and Contents Layout">
  <p:cSld name="6_Images and Contents Layout">
    <p:bg>
      <p:bgPr>
        <a:solidFill>
          <a:schemeClr val="accent1"/>
        </a:solidFill>
        <a:effectLst/>
      </p:bgPr>
    </p:bg>
    <p:spTree>
      <p:nvGrpSpPr>
        <p:cNvPr id="1" name="Shape 79"/>
        <p:cNvGrpSpPr/>
        <p:nvPr/>
      </p:nvGrpSpPr>
      <p:grpSpPr>
        <a:xfrm>
          <a:off x="0" y="0"/>
          <a:ext cx="0" cy="0"/>
          <a:chOff x="0" y="0"/>
          <a:chExt cx="0" cy="0"/>
        </a:xfrm>
      </p:grpSpPr>
      <p:sp>
        <p:nvSpPr>
          <p:cNvPr id="80" name="Google Shape;80;p57"/>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1" name="Google Shape;81;p57"/>
          <p:cNvSpPr txBox="1">
            <a:spLocks noGrp="1"/>
          </p:cNvSpPr>
          <p:nvPr>
            <p:ph type="body" idx="2"/>
          </p:nvPr>
        </p:nvSpPr>
        <p:spPr>
          <a:xfrm>
            <a:off x="0" y="757696"/>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2" name="Google Shape;82;p57"/>
          <p:cNvSpPr>
            <a:spLocks noGrp="1"/>
          </p:cNvSpPr>
          <p:nvPr>
            <p:ph type="pic" idx="3"/>
          </p:nvPr>
        </p:nvSpPr>
        <p:spPr>
          <a:xfrm>
            <a:off x="539552" y="1131590"/>
            <a:ext cx="4032448" cy="216024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3" name="Google Shape;83;p57"/>
          <p:cNvSpPr>
            <a:spLocks noGrp="1"/>
          </p:cNvSpPr>
          <p:nvPr>
            <p:ph type="pic" idx="4"/>
          </p:nvPr>
        </p:nvSpPr>
        <p:spPr>
          <a:xfrm>
            <a:off x="539552" y="3291830"/>
            <a:ext cx="1656184" cy="144016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4" name="Google Shape;84;p57"/>
          <p:cNvSpPr>
            <a:spLocks noGrp="1"/>
          </p:cNvSpPr>
          <p:nvPr>
            <p:ph type="pic" idx="5"/>
          </p:nvPr>
        </p:nvSpPr>
        <p:spPr>
          <a:xfrm>
            <a:off x="2267744" y="3377692"/>
            <a:ext cx="2304256" cy="135429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Images and Contents Layout">
  <p:cSld name="7_Images and Contents Layout">
    <p:bg>
      <p:bgPr>
        <a:solidFill>
          <a:schemeClr val="accent1"/>
        </a:solidFill>
        <a:effectLst/>
      </p:bgPr>
    </p:bg>
    <p:spTree>
      <p:nvGrpSpPr>
        <p:cNvPr id="1" name="Shape 85"/>
        <p:cNvGrpSpPr/>
        <p:nvPr/>
      </p:nvGrpSpPr>
      <p:grpSpPr>
        <a:xfrm>
          <a:off x="0" y="0"/>
          <a:ext cx="0" cy="0"/>
          <a:chOff x="0" y="0"/>
          <a:chExt cx="0" cy="0"/>
        </a:xfrm>
      </p:grpSpPr>
      <p:sp>
        <p:nvSpPr>
          <p:cNvPr id="86" name="Google Shape;86;p58"/>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7" name="Google Shape;87;p58"/>
          <p:cNvSpPr txBox="1">
            <a:spLocks noGrp="1"/>
          </p:cNvSpPr>
          <p:nvPr>
            <p:ph type="body" idx="2"/>
          </p:nvPr>
        </p:nvSpPr>
        <p:spPr>
          <a:xfrm>
            <a:off x="0" y="757696"/>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8" name="Google Shape;88;p58"/>
          <p:cNvSpPr>
            <a:spLocks noGrp="1"/>
          </p:cNvSpPr>
          <p:nvPr>
            <p:ph type="pic" idx="3"/>
          </p:nvPr>
        </p:nvSpPr>
        <p:spPr>
          <a:xfrm>
            <a:off x="429444" y="1203598"/>
            <a:ext cx="4104456" cy="172851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9" name="Google Shape;89;p58"/>
          <p:cNvSpPr>
            <a:spLocks noGrp="1"/>
          </p:cNvSpPr>
          <p:nvPr>
            <p:ph type="pic" idx="4"/>
          </p:nvPr>
        </p:nvSpPr>
        <p:spPr>
          <a:xfrm>
            <a:off x="4644008" y="1203598"/>
            <a:ext cx="4104456" cy="172851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0" name="Google Shape;90;p58"/>
          <p:cNvSpPr>
            <a:spLocks noGrp="1"/>
          </p:cNvSpPr>
          <p:nvPr>
            <p:ph type="pic" idx="5"/>
          </p:nvPr>
        </p:nvSpPr>
        <p:spPr>
          <a:xfrm>
            <a:off x="4644008" y="3060973"/>
            <a:ext cx="4104456" cy="172851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1" name="Google Shape;91;p58"/>
          <p:cNvSpPr/>
          <p:nvPr/>
        </p:nvSpPr>
        <p:spPr>
          <a:xfrm>
            <a:off x="429900" y="3061296"/>
            <a:ext cx="4104000" cy="17281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Images and Contents Layout">
  <p:cSld name="5_Images and Contents Layout">
    <p:bg>
      <p:bgPr>
        <a:solidFill>
          <a:schemeClr val="accent1"/>
        </a:solidFill>
        <a:effectLst/>
      </p:bgPr>
    </p:bg>
    <p:spTree>
      <p:nvGrpSpPr>
        <p:cNvPr id="1" name="Shape 92"/>
        <p:cNvGrpSpPr/>
        <p:nvPr/>
      </p:nvGrpSpPr>
      <p:grpSpPr>
        <a:xfrm>
          <a:off x="0" y="0"/>
          <a:ext cx="0" cy="0"/>
          <a:chOff x="0" y="0"/>
          <a:chExt cx="0" cy="0"/>
        </a:xfrm>
      </p:grpSpPr>
      <p:sp>
        <p:nvSpPr>
          <p:cNvPr id="93" name="Google Shape;93;p59"/>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800"/>
              </a:spcBef>
              <a:spcAft>
                <a:spcPts val="0"/>
              </a:spcAft>
              <a:buClr>
                <a:schemeClr val="lt1"/>
              </a:buClr>
              <a:buSzPts val="4000"/>
              <a:buFont typeface="Arial"/>
              <a:buNone/>
              <a:defRPr sz="40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4" name="Google Shape;94;p59"/>
          <p:cNvSpPr txBox="1">
            <a:spLocks noGrp="1"/>
          </p:cNvSpPr>
          <p:nvPr>
            <p:ph type="body" idx="2"/>
          </p:nvPr>
        </p:nvSpPr>
        <p:spPr>
          <a:xfrm>
            <a:off x="0" y="757696"/>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5" name="Google Shape;95;p59"/>
          <p:cNvSpPr/>
          <p:nvPr/>
        </p:nvSpPr>
        <p:spPr>
          <a:xfrm>
            <a:off x="-9526" y="1183060"/>
            <a:ext cx="9153525" cy="3960440"/>
          </a:xfrm>
          <a:custGeom>
            <a:avLst/>
            <a:gdLst/>
            <a:ahLst/>
            <a:cxnLst/>
            <a:rect l="l" t="t" r="r" b="b"/>
            <a:pathLst>
              <a:path w="9153525" h="3960440" extrusionOk="0">
                <a:moveTo>
                  <a:pt x="0" y="3276600"/>
                </a:moveTo>
                <a:lnTo>
                  <a:pt x="9153525" y="0"/>
                </a:lnTo>
                <a:lnTo>
                  <a:pt x="9153525" y="3960440"/>
                </a:lnTo>
                <a:lnTo>
                  <a:pt x="9525" y="3960440"/>
                </a:lnTo>
                <a:lnTo>
                  <a:pt x="0" y="32766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96" name="Google Shape;96;p59" descr="D:\Fullppt\PNG이미지\핸드폰2.png"/>
          <p:cNvPicPr preferRelativeResize="0"/>
          <p:nvPr/>
        </p:nvPicPr>
        <p:blipFill rotWithShape="1">
          <a:blip r:embed="rId2">
            <a:alphaModFix/>
          </a:blip>
          <a:srcRect/>
          <a:stretch/>
        </p:blipFill>
        <p:spPr>
          <a:xfrm>
            <a:off x="5677798" y="777418"/>
            <a:ext cx="3373328" cy="4085033"/>
          </a:xfrm>
          <a:prstGeom prst="rect">
            <a:avLst/>
          </a:prstGeom>
          <a:noFill/>
          <a:ln>
            <a:noFill/>
          </a:ln>
        </p:spPr>
      </p:pic>
      <p:sp>
        <p:nvSpPr>
          <p:cNvPr id="97" name="Google Shape;97;p59"/>
          <p:cNvSpPr>
            <a:spLocks noGrp="1"/>
          </p:cNvSpPr>
          <p:nvPr>
            <p:ph type="pic" idx="3"/>
          </p:nvPr>
        </p:nvSpPr>
        <p:spPr>
          <a:xfrm>
            <a:off x="6516216" y="915566"/>
            <a:ext cx="1945465" cy="300514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5"/>
          <p:cNvSpPr/>
          <p:nvPr/>
        </p:nvSpPr>
        <p:spPr>
          <a:xfrm>
            <a:off x="0" y="3363838"/>
            <a:ext cx="9144000" cy="1440160"/>
          </a:xfrm>
          <a:prstGeom prst="rect">
            <a:avLst/>
          </a:prstGeom>
          <a:solidFill>
            <a:schemeClr val="accen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 name="Google Shape;15;p45"/>
          <p:cNvSpPr txBox="1">
            <a:spLocks noGrp="1"/>
          </p:cNvSpPr>
          <p:nvPr>
            <p:ph type="body" idx="1"/>
          </p:nvPr>
        </p:nvSpPr>
        <p:spPr>
          <a:xfrm>
            <a:off x="0" y="3587482"/>
            <a:ext cx="9144000" cy="57606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 name="Google Shape;16;p45"/>
          <p:cNvSpPr txBox="1">
            <a:spLocks noGrp="1"/>
          </p:cNvSpPr>
          <p:nvPr>
            <p:ph type="body" idx="2"/>
          </p:nvPr>
        </p:nvSpPr>
        <p:spPr>
          <a:xfrm>
            <a:off x="-148" y="4235554"/>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_Images and Contents Layout">
  <p:cSld name="9_Images and Contents Layout">
    <p:bg>
      <p:bgPr>
        <a:solidFill>
          <a:schemeClr val="accent1"/>
        </a:solidFill>
        <a:effectLst/>
      </p:bgPr>
    </p:bg>
    <p:spTree>
      <p:nvGrpSpPr>
        <p:cNvPr id="1" name="Shape 98"/>
        <p:cNvGrpSpPr/>
        <p:nvPr/>
      </p:nvGrpSpPr>
      <p:grpSpPr>
        <a:xfrm>
          <a:off x="0" y="0"/>
          <a:ext cx="0" cy="0"/>
          <a:chOff x="0" y="0"/>
          <a:chExt cx="0" cy="0"/>
        </a:xfrm>
      </p:grpSpPr>
      <p:pic>
        <p:nvPicPr>
          <p:cNvPr id="99" name="Google Shape;99;p60" descr="D:\Fullppt\005-PNG이미지\모니터.png"/>
          <p:cNvPicPr preferRelativeResize="0"/>
          <p:nvPr/>
        </p:nvPicPr>
        <p:blipFill rotWithShape="1">
          <a:blip r:embed="rId2">
            <a:alphaModFix/>
          </a:blip>
          <a:srcRect/>
          <a:stretch/>
        </p:blipFill>
        <p:spPr>
          <a:xfrm>
            <a:off x="6803312" y="2730636"/>
            <a:ext cx="2040674" cy="2034703"/>
          </a:xfrm>
          <a:prstGeom prst="rect">
            <a:avLst/>
          </a:prstGeom>
          <a:noFill/>
          <a:ln>
            <a:noFill/>
          </a:ln>
        </p:spPr>
      </p:pic>
      <p:pic>
        <p:nvPicPr>
          <p:cNvPr id="100" name="Google Shape;100;p60" descr="D:\Fullppt\005-PNG이미지\모니터.png"/>
          <p:cNvPicPr preferRelativeResize="0"/>
          <p:nvPr/>
        </p:nvPicPr>
        <p:blipFill rotWithShape="1">
          <a:blip r:embed="rId2">
            <a:alphaModFix/>
          </a:blip>
          <a:srcRect/>
          <a:stretch/>
        </p:blipFill>
        <p:spPr>
          <a:xfrm>
            <a:off x="2675342" y="2730636"/>
            <a:ext cx="2040674" cy="2034703"/>
          </a:xfrm>
          <a:prstGeom prst="rect">
            <a:avLst/>
          </a:prstGeom>
          <a:noFill/>
          <a:ln>
            <a:noFill/>
          </a:ln>
        </p:spPr>
      </p:pic>
      <p:sp>
        <p:nvSpPr>
          <p:cNvPr id="101" name="Google Shape;101;p60"/>
          <p:cNvSpPr>
            <a:spLocks noGrp="1"/>
          </p:cNvSpPr>
          <p:nvPr>
            <p:ph type="pic" idx="2"/>
          </p:nvPr>
        </p:nvSpPr>
        <p:spPr>
          <a:xfrm>
            <a:off x="2752750" y="2812503"/>
            <a:ext cx="1874748" cy="127322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02" name="Google Shape;102;p60"/>
          <p:cNvSpPr>
            <a:spLocks noGrp="1"/>
          </p:cNvSpPr>
          <p:nvPr>
            <p:ph type="pic" idx="3"/>
          </p:nvPr>
        </p:nvSpPr>
        <p:spPr>
          <a:xfrm>
            <a:off x="6881512" y="2812503"/>
            <a:ext cx="1874748" cy="127322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03" name="Google Shape;103;p60"/>
          <p:cNvSpPr>
            <a:spLocks noGrp="1"/>
          </p:cNvSpPr>
          <p:nvPr>
            <p:ph type="pic" idx="4"/>
          </p:nvPr>
        </p:nvSpPr>
        <p:spPr>
          <a:xfrm>
            <a:off x="4576763" y="2331939"/>
            <a:ext cx="2346784" cy="160579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hapes sets layout">
  <p:cSld name="shapes sets layout">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61"/>
          <p:cNvSpPr txBox="1">
            <a:spLocks noGrp="1"/>
          </p:cNvSpPr>
          <p:nvPr>
            <p:ph type="body" idx="1"/>
          </p:nvPr>
        </p:nvSpPr>
        <p:spPr>
          <a:xfrm>
            <a:off x="242646" y="92609"/>
            <a:ext cx="8679898" cy="5431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810"/>
              </a:spcBef>
              <a:spcAft>
                <a:spcPts val="0"/>
              </a:spcAft>
              <a:buClr>
                <a:srgbClr val="262626"/>
              </a:buClr>
              <a:buSzPts val="4050"/>
              <a:buFont typeface="Arial"/>
              <a:buNone/>
              <a:defRPr sz="4050" b="0" i="0" u="none" strike="noStrike" cap="none">
                <a:solidFill>
                  <a:srgbClr val="262626"/>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con sets layout">
  <p:cSld name="icon sets layout">
    <p:spTree>
      <p:nvGrpSpPr>
        <p:cNvPr id="1" name="Shape 106"/>
        <p:cNvGrpSpPr/>
        <p:nvPr/>
      </p:nvGrpSpPr>
      <p:grpSpPr>
        <a:xfrm>
          <a:off x="0" y="0"/>
          <a:ext cx="0" cy="0"/>
          <a:chOff x="0" y="0"/>
          <a:chExt cx="0" cy="0"/>
        </a:xfrm>
      </p:grpSpPr>
      <p:sp>
        <p:nvSpPr>
          <p:cNvPr id="107" name="Google Shape;107;p62"/>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8" name="Google Shape;108;p62"/>
          <p:cNvSpPr/>
          <p:nvPr/>
        </p:nvSpPr>
        <p:spPr>
          <a:xfrm>
            <a:off x="354008" y="1131589"/>
            <a:ext cx="2849840" cy="364917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62"/>
          <p:cNvSpPr/>
          <p:nvPr/>
        </p:nvSpPr>
        <p:spPr>
          <a:xfrm>
            <a:off x="531932" y="1347500"/>
            <a:ext cx="108520" cy="3240473"/>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62"/>
          <p:cNvSpPr/>
          <p:nvPr/>
        </p:nvSpPr>
        <p:spPr>
          <a:xfrm rot="5400000">
            <a:off x="2592642" y="1238201"/>
            <a:ext cx="502331" cy="502331"/>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Layout">
  <p:cSld name="Section Break Layout">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42"/>
          <p:cNvSpPr/>
          <p:nvPr/>
        </p:nvSpPr>
        <p:spPr>
          <a:xfrm>
            <a:off x="4860032" y="987574"/>
            <a:ext cx="3168352" cy="3168352"/>
          </a:xfrm>
          <a:prstGeom prst="ellipse">
            <a:avLst/>
          </a:prstGeom>
          <a:solidFill>
            <a:schemeClr val="accent1">
              <a:alpha val="8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 name="Google Shape;114;p42"/>
          <p:cNvSpPr txBox="1">
            <a:spLocks noGrp="1"/>
          </p:cNvSpPr>
          <p:nvPr>
            <p:ph type="body" idx="1"/>
          </p:nvPr>
        </p:nvSpPr>
        <p:spPr>
          <a:xfrm>
            <a:off x="4860032" y="1851670"/>
            <a:ext cx="3168352" cy="100811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5" name="Google Shape;115;p42"/>
          <p:cNvSpPr txBox="1">
            <a:spLocks noGrp="1"/>
          </p:cNvSpPr>
          <p:nvPr>
            <p:ph type="body" idx="2"/>
          </p:nvPr>
        </p:nvSpPr>
        <p:spPr>
          <a:xfrm>
            <a:off x="4860032" y="2859782"/>
            <a:ext cx="3168352" cy="504056"/>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Layout">
  <p:cSld name="Agenda Layout">
    <p:bg>
      <p:bgPr>
        <a:solidFill>
          <a:srgbClr val="444342"/>
        </a:solidFill>
        <a:effectLst/>
      </p:bgPr>
    </p:bg>
    <p:spTree>
      <p:nvGrpSpPr>
        <p:cNvPr id="1" name="Shape 18"/>
        <p:cNvGrpSpPr/>
        <p:nvPr/>
      </p:nvGrpSpPr>
      <p:grpSpPr>
        <a:xfrm>
          <a:off x="0" y="0"/>
          <a:ext cx="0" cy="0"/>
          <a:chOff x="0" y="0"/>
          <a:chExt cx="0" cy="0"/>
        </a:xfrm>
      </p:grpSpPr>
      <p:pic>
        <p:nvPicPr>
          <p:cNvPr id="19" name="Google Shape;19;p40"/>
          <p:cNvPicPr preferRelativeResize="0"/>
          <p:nvPr/>
        </p:nvPicPr>
        <p:blipFill rotWithShape="1">
          <a:blip r:embed="rId2">
            <a:alphaModFix/>
          </a:blip>
          <a:srcRect/>
          <a:stretch/>
        </p:blipFill>
        <p:spPr>
          <a:xfrm>
            <a:off x="0" y="4059"/>
            <a:ext cx="3856106" cy="513538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Basic Layout">
  <p:cSld name="2_Basic Layout">
    <p:bg>
      <p:bgPr>
        <a:solidFill>
          <a:schemeClr val="accent1"/>
        </a:solidFill>
        <a:effectLst/>
      </p:bgPr>
    </p:bg>
    <p:spTree>
      <p:nvGrpSpPr>
        <p:cNvPr id="1" name="Shape 20"/>
        <p:cNvGrpSpPr/>
        <p:nvPr/>
      </p:nvGrpSpPr>
      <p:grpSpPr>
        <a:xfrm>
          <a:off x="0" y="0"/>
          <a:ext cx="0" cy="0"/>
          <a:chOff x="0" y="0"/>
          <a:chExt cx="0" cy="0"/>
        </a:xfrm>
      </p:grpSpPr>
      <p:sp>
        <p:nvSpPr>
          <p:cNvPr id="21" name="Google Shape;21;p43"/>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Google Shape;22;p43"/>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3" name="Google Shape;23;p43"/>
          <p:cNvCxnSpPr/>
          <p:nvPr/>
        </p:nvCxnSpPr>
        <p:spPr>
          <a:xfrm>
            <a:off x="35496" y="1059582"/>
            <a:ext cx="5040560" cy="288032"/>
          </a:xfrm>
          <a:prstGeom prst="straightConnector1">
            <a:avLst/>
          </a:prstGeom>
          <a:noFill/>
          <a:ln w="9525" cap="flat" cmpd="sng">
            <a:solidFill>
              <a:srgbClr val="42413F"/>
            </a:solidFill>
            <a:prstDash val="solid"/>
            <a:round/>
            <a:headEnd type="none" w="sm" len="sm"/>
            <a:tailEnd type="none" w="sm" len="sm"/>
          </a:ln>
        </p:spPr>
      </p:cxnSp>
      <p:cxnSp>
        <p:nvCxnSpPr>
          <p:cNvPr id="24" name="Google Shape;24;p43"/>
          <p:cNvCxnSpPr/>
          <p:nvPr/>
        </p:nvCxnSpPr>
        <p:spPr>
          <a:xfrm>
            <a:off x="0" y="996928"/>
            <a:ext cx="9144000" cy="0"/>
          </a:xfrm>
          <a:prstGeom prst="straightConnector1">
            <a:avLst/>
          </a:prstGeom>
          <a:noFill/>
          <a:ln w="57150" cap="flat" cmpd="sng">
            <a:solidFill>
              <a:schemeClr val="accent2"/>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Basic Layout">
  <p:cSld name="6_Basic Layou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4"/>
          <p:cNvSpPr/>
          <p:nvPr/>
        </p:nvSpPr>
        <p:spPr>
          <a:xfrm>
            <a:off x="0" y="0"/>
            <a:ext cx="9144000" cy="5143500"/>
          </a:xfrm>
          <a:prstGeom prst="rect">
            <a:avLst/>
          </a:prstGeom>
          <a:solidFill>
            <a:schemeClr val="accen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 name="Google Shape;27;p44"/>
          <p:cNvSpPr txBox="1">
            <a:spLocks noGrp="1"/>
          </p:cNvSpPr>
          <p:nvPr>
            <p:ph type="body" idx="1"/>
          </p:nvPr>
        </p:nvSpPr>
        <p:spPr>
          <a:xfrm>
            <a:off x="0" y="291952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 name="Google Shape;28;p44"/>
          <p:cNvSpPr txBox="1">
            <a:spLocks noGrp="1"/>
          </p:cNvSpPr>
          <p:nvPr>
            <p:ph type="body" idx="2"/>
          </p:nvPr>
        </p:nvSpPr>
        <p:spPr>
          <a:xfrm>
            <a:off x="0" y="3501681"/>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 name="Google Shape;29;p44"/>
          <p:cNvSpPr>
            <a:spLocks noGrp="1"/>
          </p:cNvSpPr>
          <p:nvPr>
            <p:ph type="pic" idx="3"/>
          </p:nvPr>
        </p:nvSpPr>
        <p:spPr>
          <a:xfrm>
            <a:off x="3887924" y="1089585"/>
            <a:ext cx="1368152" cy="148216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s and Contents Layout">
  <p:cSld name="Images and Contents Layout">
    <p:bg>
      <p:bgPr>
        <a:solidFill>
          <a:schemeClr val="accent1"/>
        </a:solidFill>
        <a:effectLst/>
      </p:bgPr>
    </p:bg>
    <p:spTree>
      <p:nvGrpSpPr>
        <p:cNvPr id="1" name="Shape 30"/>
        <p:cNvGrpSpPr/>
        <p:nvPr/>
      </p:nvGrpSpPr>
      <p:grpSpPr>
        <a:xfrm>
          <a:off x="0" y="0"/>
          <a:ext cx="0" cy="0"/>
          <a:chOff x="0" y="0"/>
          <a:chExt cx="0" cy="0"/>
        </a:xfrm>
      </p:grpSpPr>
      <p:sp>
        <p:nvSpPr>
          <p:cNvPr id="31" name="Google Shape;31;p46"/>
          <p:cNvSpPr>
            <a:spLocks noGrp="1"/>
          </p:cNvSpPr>
          <p:nvPr>
            <p:ph type="pic" idx="2"/>
          </p:nvPr>
        </p:nvSpPr>
        <p:spPr>
          <a:xfrm>
            <a:off x="5357557" y="286543"/>
            <a:ext cx="2196000" cy="2196000"/>
          </a:xfrm>
          <a:prstGeom prst="diamond">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2" name="Google Shape;32;p46"/>
          <p:cNvSpPr>
            <a:spLocks noGrp="1"/>
          </p:cNvSpPr>
          <p:nvPr>
            <p:ph type="pic" idx="3"/>
          </p:nvPr>
        </p:nvSpPr>
        <p:spPr>
          <a:xfrm>
            <a:off x="4172774" y="1476771"/>
            <a:ext cx="2196000" cy="2196000"/>
          </a:xfrm>
          <a:prstGeom prst="diamond">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3" name="Google Shape;33;p46"/>
          <p:cNvSpPr>
            <a:spLocks noGrp="1"/>
          </p:cNvSpPr>
          <p:nvPr>
            <p:ph type="pic" idx="4"/>
          </p:nvPr>
        </p:nvSpPr>
        <p:spPr>
          <a:xfrm>
            <a:off x="5357557" y="2662807"/>
            <a:ext cx="2196000" cy="2196000"/>
          </a:xfrm>
          <a:prstGeom prst="diamond">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4" name="Google Shape;34;p46"/>
          <p:cNvSpPr>
            <a:spLocks noGrp="1"/>
          </p:cNvSpPr>
          <p:nvPr>
            <p:ph type="pic" idx="5"/>
          </p:nvPr>
        </p:nvSpPr>
        <p:spPr>
          <a:xfrm>
            <a:off x="6542340" y="1476771"/>
            <a:ext cx="2196000" cy="2196000"/>
          </a:xfrm>
          <a:prstGeom prst="diamond">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47"/>
          <p:cNvSpPr txBox="1">
            <a:spLocks noGrp="1"/>
          </p:cNvSpPr>
          <p:nvPr>
            <p:ph type="body" idx="1"/>
          </p:nvPr>
        </p:nvSpPr>
        <p:spPr>
          <a:xfrm>
            <a:off x="323528" y="153958"/>
            <a:ext cx="6408712" cy="57606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asic Layout">
  <p:cSld name="1_Basic Layou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48"/>
          <p:cNvSpPr txBox="1">
            <a:spLocks noGrp="1"/>
          </p:cNvSpPr>
          <p:nvPr>
            <p:ph type="body" idx="1"/>
          </p:nvPr>
        </p:nvSpPr>
        <p:spPr>
          <a:xfrm>
            <a:off x="1979712" y="153958"/>
            <a:ext cx="6984776" cy="57606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Basic Layout">
  <p:cSld name="3_Basic Layou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49"/>
          <p:cNvSpPr/>
          <p:nvPr/>
        </p:nvSpPr>
        <p:spPr>
          <a:xfrm>
            <a:off x="0" y="0"/>
            <a:ext cx="9144000" cy="5143500"/>
          </a:xfrm>
          <a:prstGeom prst="rect">
            <a:avLst/>
          </a:prstGeom>
          <a:solidFill>
            <a:schemeClr val="accen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Google Shape;41;p49"/>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2"/>
              </a:buClr>
              <a:buSzPts val="3600"/>
              <a:buFont typeface="Arial"/>
              <a:buNone/>
              <a:defRPr sz="36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2" name="Google Shape;42;p49"/>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kiice.org/download/%EC%A7%80%EB%8A%A5%EC%A0%95%EB%B3%B4%ED%86%B5%EC%8B%A0%2020%EA%B6%8C1%ED%98%B8_%EC%B5%9C%EC%A2%85%EB%B3%B8.pdf" TargetMode="External"/><Relationship Id="rId5" Type="http://schemas.openxmlformats.org/officeDocument/2006/relationships/hyperlink" Target="https://www.morpheus.kr/conference/download/2019/2019_%E1%84%86%E1%85%A9%E1%84%91%E1%85%B5%E1%84%8B%E1%85%A5%E1%84%89%E1%85%B3%E1%84%8F%E1%85%A5%E1%86%AB%E1%84%91%E1%85%A5%E1%84%85%E1%85%A5%E1%86%AB%E1%84%89%E1%85%B3_Session04.HECATE.pdf" TargetMode="External"/><Relationship Id="rId4" Type="http://schemas.openxmlformats.org/officeDocument/2006/relationships/hyperlink" Target="https://newsroom.koscom.co.kr/18651?print=pdf"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
          <p:cNvSpPr txBox="1">
            <a:spLocks noGrp="1"/>
          </p:cNvSpPr>
          <p:nvPr>
            <p:ph type="body" idx="1"/>
          </p:nvPr>
        </p:nvSpPr>
        <p:spPr>
          <a:xfrm>
            <a:off x="5076056" y="2427734"/>
            <a:ext cx="3888432" cy="11521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accent2"/>
              </a:buClr>
              <a:buSzPts val="3600"/>
              <a:buNone/>
            </a:pPr>
            <a:r>
              <a:rPr lang="ko-KR"/>
              <a:t>Block chain</a:t>
            </a:r>
            <a:endParaRPr/>
          </a:p>
          <a:p>
            <a:pPr marL="0" lvl="0" indent="0" algn="r" rtl="0">
              <a:lnSpc>
                <a:spcPct val="100000"/>
              </a:lnSpc>
              <a:spcBef>
                <a:spcPts val="720"/>
              </a:spcBef>
              <a:spcAft>
                <a:spcPts val="0"/>
              </a:spcAft>
              <a:buClr>
                <a:schemeClr val="accent2"/>
              </a:buClr>
              <a:buSzPts val="3600"/>
              <a:buNone/>
            </a:pPr>
            <a:r>
              <a:rPr lang="ko-KR"/>
              <a:t>DCB(DID Credential Bank) </a:t>
            </a:r>
            <a:endParaRPr/>
          </a:p>
        </p:txBody>
      </p:sp>
      <p:sp>
        <p:nvSpPr>
          <p:cNvPr id="121" name="Google Shape;121;p1"/>
          <p:cNvSpPr txBox="1">
            <a:spLocks noGrp="1"/>
          </p:cNvSpPr>
          <p:nvPr>
            <p:ph type="body" idx="2"/>
          </p:nvPr>
        </p:nvSpPr>
        <p:spPr>
          <a:xfrm>
            <a:off x="5003900" y="4155926"/>
            <a:ext cx="3888432" cy="5040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accent2"/>
              </a:buClr>
              <a:buSzPts val="1200"/>
              <a:buNone/>
            </a:pPr>
            <a:r>
              <a:rPr lang="ko-KR"/>
              <a:t>서혜영,송진우,송원석,정재만</a:t>
            </a:r>
            <a:endParaRPr/>
          </a:p>
        </p:txBody>
      </p:sp>
      <p:sp>
        <p:nvSpPr>
          <p:cNvPr id="122" name="Google Shape;122;p1">
            <a:hlinkClick r:id="rId3"/>
          </p:cNvPr>
          <p:cNvSpPr txBox="1"/>
          <p:nvPr/>
        </p:nvSpPr>
        <p:spPr>
          <a:xfrm>
            <a:off x="107504" y="5308054"/>
            <a:ext cx="8928992"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800" b="0" i="0" u="sng" strike="noStrike" cap="none">
                <a:solidFill>
                  <a:schemeClr val="lt1"/>
                </a:solidFill>
                <a:latin typeface="Arial"/>
                <a:ea typeface="Arial"/>
                <a:cs typeface="Arial"/>
                <a:sym typeface="Arial"/>
                <a:hlinkClick r:id="rId3"/>
              </a:rPr>
              <a:t>http://www.free-powerpoint-templates-design.com</a:t>
            </a:r>
            <a:endParaRPr sz="8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762507dd90_0_16"/>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Clr>
                <a:schemeClr val="dk1"/>
              </a:buClr>
              <a:buSzPts val="1100"/>
              <a:buFont typeface="Arial"/>
              <a:buNone/>
            </a:pPr>
            <a:r>
              <a:rPr lang="ko-KR"/>
              <a:t>DCB(DID Credential Bank)</a:t>
            </a:r>
            <a:endParaRPr/>
          </a:p>
        </p:txBody>
      </p:sp>
      <p:sp>
        <p:nvSpPr>
          <p:cNvPr id="234" name="Google Shape;234;g762507dd90_0_16"/>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세부 서비스 흐름도</a:t>
            </a:r>
            <a:endParaRPr/>
          </a:p>
        </p:txBody>
      </p:sp>
      <p:pic>
        <p:nvPicPr>
          <p:cNvPr id="235" name="Google Shape;235;g762507dd90_0_16"/>
          <p:cNvPicPr preferRelativeResize="0"/>
          <p:nvPr/>
        </p:nvPicPr>
        <p:blipFill>
          <a:blip r:embed="rId3">
            <a:alphaModFix/>
          </a:blip>
          <a:stretch>
            <a:fillRect/>
          </a:stretch>
        </p:blipFill>
        <p:spPr>
          <a:xfrm>
            <a:off x="1019200" y="1164275"/>
            <a:ext cx="7105600" cy="385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6cf560e2c3_0_0"/>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242" name="Google Shape;242;g6cf560e2c3_0_0"/>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인증기관</a:t>
            </a:r>
            <a:endParaRPr/>
          </a:p>
        </p:txBody>
      </p:sp>
      <p:grpSp>
        <p:nvGrpSpPr>
          <p:cNvPr id="243" name="Google Shape;243;g6cf560e2c3_0_0"/>
          <p:cNvGrpSpPr/>
          <p:nvPr/>
        </p:nvGrpSpPr>
        <p:grpSpPr>
          <a:xfrm>
            <a:off x="414225" y="1121500"/>
            <a:ext cx="8442301" cy="3987224"/>
            <a:chOff x="414225" y="1121500"/>
            <a:chExt cx="8442301" cy="3987224"/>
          </a:xfrm>
        </p:grpSpPr>
        <p:pic>
          <p:nvPicPr>
            <p:cNvPr id="244" name="Google Shape;244;g6cf560e2c3_0_0"/>
            <p:cNvPicPr preferRelativeResize="0"/>
            <p:nvPr/>
          </p:nvPicPr>
          <p:blipFill>
            <a:blip r:embed="rId3">
              <a:alphaModFix/>
            </a:blip>
            <a:stretch>
              <a:fillRect/>
            </a:stretch>
          </p:blipFill>
          <p:spPr>
            <a:xfrm>
              <a:off x="414225" y="1121500"/>
              <a:ext cx="8442301" cy="3987224"/>
            </a:xfrm>
            <a:prstGeom prst="rect">
              <a:avLst/>
            </a:prstGeom>
            <a:noFill/>
            <a:ln>
              <a:noFill/>
            </a:ln>
          </p:spPr>
        </p:pic>
        <p:sp>
          <p:nvSpPr>
            <p:cNvPr id="245" name="Google Shape;245;g6cf560e2c3_0_0"/>
            <p:cNvSpPr/>
            <p:nvPr/>
          </p:nvSpPr>
          <p:spPr>
            <a:xfrm>
              <a:off x="7557425" y="1270500"/>
              <a:ext cx="763800" cy="288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762507dd90_2_13"/>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252" name="Google Shape;252;g762507dd90_2_13"/>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인증기관(로그인 페이지)</a:t>
            </a:r>
            <a:endParaRPr/>
          </a:p>
        </p:txBody>
      </p:sp>
      <p:sp>
        <p:nvSpPr>
          <p:cNvPr id="253" name="Google Shape;253;g762507dd90_2_13"/>
          <p:cNvSpPr txBox="1"/>
          <p:nvPr/>
        </p:nvSpPr>
        <p:spPr>
          <a:xfrm>
            <a:off x="179504" y="1059575"/>
            <a:ext cx="5551800" cy="3780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lt1"/>
              </a:buClr>
              <a:buSzPts val="1800"/>
              <a:buChar char="●"/>
            </a:pPr>
            <a:r>
              <a:rPr lang="ko-KR" sz="1800">
                <a:solidFill>
                  <a:schemeClr val="lt1"/>
                </a:solidFill>
              </a:rPr>
              <a:t>DID 신원인증 로그인 시스템을 통한 보안강화</a:t>
            </a:r>
            <a:endParaRPr sz="1800">
              <a:solidFill>
                <a:schemeClr val="lt1"/>
              </a:solidFill>
            </a:endParaRPr>
          </a:p>
          <a:p>
            <a:pPr marL="285750" marR="0" lvl="0" indent="-285750" algn="l" rtl="0">
              <a:lnSpc>
                <a:spcPct val="150000"/>
              </a:lnSpc>
              <a:spcBef>
                <a:spcPts val="0"/>
              </a:spcBef>
              <a:spcAft>
                <a:spcPts val="0"/>
              </a:spcAft>
              <a:buClr>
                <a:schemeClr val="lt1"/>
              </a:buClr>
              <a:buSzPts val="1800"/>
              <a:buChar char="●"/>
            </a:pPr>
            <a:r>
              <a:rPr lang="ko-KR" sz="1800">
                <a:solidFill>
                  <a:schemeClr val="lt1"/>
                </a:solidFill>
              </a:rPr>
              <a:t>DID 신원인증 발급자 관리</a:t>
            </a:r>
            <a:endParaRPr sz="1800">
              <a:solidFill>
                <a:schemeClr val="lt1"/>
              </a:solidFill>
            </a:endParaRPr>
          </a:p>
          <a:p>
            <a:pPr marL="914400" marR="0" lvl="1" indent="-342900" algn="l" rtl="0">
              <a:lnSpc>
                <a:spcPct val="150000"/>
              </a:lnSpc>
              <a:spcBef>
                <a:spcPts val="0"/>
              </a:spcBef>
              <a:spcAft>
                <a:spcPts val="0"/>
              </a:spcAft>
              <a:buClr>
                <a:schemeClr val="lt1"/>
              </a:buClr>
              <a:buSzPts val="1800"/>
              <a:buChar char="○"/>
            </a:pPr>
            <a:r>
              <a:rPr lang="ko-KR" sz="1800">
                <a:solidFill>
                  <a:schemeClr val="lt1"/>
                </a:solidFill>
              </a:rPr>
              <a:t>등록자만이 DID신원인증서를 발급할 수 있도록 함</a:t>
            </a:r>
            <a:endParaRPr sz="1800">
              <a:solidFill>
                <a:schemeClr val="lt1"/>
              </a:solidFill>
            </a:endParaRPr>
          </a:p>
          <a:p>
            <a:pPr marL="457200" marR="0" lvl="0" indent="0" algn="l" rtl="0">
              <a:lnSpc>
                <a:spcPct val="150000"/>
              </a:lnSpc>
              <a:spcBef>
                <a:spcPts val="0"/>
              </a:spcBef>
              <a:spcAft>
                <a:spcPts val="0"/>
              </a:spcAft>
              <a:buNone/>
            </a:pPr>
            <a:endParaRPr sz="1800">
              <a:solidFill>
                <a:schemeClr val="lt1"/>
              </a:solidFill>
            </a:endParaRPr>
          </a:p>
          <a:p>
            <a:pPr marL="457200" marR="0" lvl="0" indent="0" algn="l" rtl="0">
              <a:lnSpc>
                <a:spcPct val="150000"/>
              </a:lnSpc>
              <a:spcBef>
                <a:spcPts val="0"/>
              </a:spcBef>
              <a:spcAft>
                <a:spcPts val="0"/>
              </a:spcAft>
              <a:buNone/>
            </a:pPr>
            <a:endParaRPr sz="1800">
              <a:solidFill>
                <a:schemeClr val="lt1"/>
              </a:solidFill>
            </a:endParaRPr>
          </a:p>
        </p:txBody>
      </p:sp>
      <p:pic>
        <p:nvPicPr>
          <p:cNvPr id="254" name="Google Shape;254;g762507dd90_2_13"/>
          <p:cNvPicPr preferRelativeResize="0"/>
          <p:nvPr/>
        </p:nvPicPr>
        <p:blipFill>
          <a:blip r:embed="rId3">
            <a:alphaModFix/>
          </a:blip>
          <a:stretch>
            <a:fillRect/>
          </a:stretch>
        </p:blipFill>
        <p:spPr>
          <a:xfrm>
            <a:off x="5894013" y="1059567"/>
            <a:ext cx="2985587" cy="38511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762507dd90_2_5"/>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261" name="Google Shape;261;g762507dd90_2_5"/>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인증기관</a:t>
            </a:r>
            <a:endParaRPr/>
          </a:p>
        </p:txBody>
      </p:sp>
      <p:pic>
        <p:nvPicPr>
          <p:cNvPr id="262" name="Google Shape;262;g762507dd90_2_5"/>
          <p:cNvPicPr preferRelativeResize="0"/>
          <p:nvPr/>
        </p:nvPicPr>
        <p:blipFill>
          <a:blip r:embed="rId3">
            <a:alphaModFix/>
          </a:blip>
          <a:stretch>
            <a:fillRect/>
          </a:stretch>
        </p:blipFill>
        <p:spPr>
          <a:xfrm>
            <a:off x="651275" y="1139942"/>
            <a:ext cx="8040677" cy="38511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762507dd90_2_43"/>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269" name="Google Shape;269;g762507dd90_2_43"/>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신원주(유포트 앱)</a:t>
            </a:r>
            <a:endParaRPr/>
          </a:p>
        </p:txBody>
      </p:sp>
      <p:pic>
        <p:nvPicPr>
          <p:cNvPr id="270" name="Google Shape;270;g762507dd90_2_43"/>
          <p:cNvPicPr preferRelativeResize="0"/>
          <p:nvPr/>
        </p:nvPicPr>
        <p:blipFill>
          <a:blip r:embed="rId3">
            <a:alphaModFix/>
          </a:blip>
          <a:stretch>
            <a:fillRect/>
          </a:stretch>
        </p:blipFill>
        <p:spPr>
          <a:xfrm>
            <a:off x="1834200" y="1097892"/>
            <a:ext cx="2166276" cy="3851158"/>
          </a:xfrm>
          <a:prstGeom prst="rect">
            <a:avLst/>
          </a:prstGeom>
          <a:noFill/>
          <a:ln>
            <a:noFill/>
          </a:ln>
        </p:spPr>
      </p:pic>
      <p:pic>
        <p:nvPicPr>
          <p:cNvPr id="271" name="Google Shape;271;g762507dd90_2_43"/>
          <p:cNvPicPr preferRelativeResize="0"/>
          <p:nvPr/>
        </p:nvPicPr>
        <p:blipFill>
          <a:blip r:embed="rId4">
            <a:alphaModFix/>
          </a:blip>
          <a:stretch>
            <a:fillRect/>
          </a:stretch>
        </p:blipFill>
        <p:spPr>
          <a:xfrm>
            <a:off x="5240701" y="1097892"/>
            <a:ext cx="2166276" cy="3851158"/>
          </a:xfrm>
          <a:prstGeom prst="rect">
            <a:avLst/>
          </a:prstGeom>
          <a:noFill/>
          <a:ln>
            <a:noFill/>
          </a:ln>
        </p:spPr>
      </p:pic>
      <p:sp>
        <p:nvSpPr>
          <p:cNvPr id="272" name="Google Shape;272;g762507dd90_2_43"/>
          <p:cNvSpPr/>
          <p:nvPr/>
        </p:nvSpPr>
        <p:spPr>
          <a:xfrm>
            <a:off x="5283650" y="1756650"/>
            <a:ext cx="2046300" cy="576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762507dd90_2_60"/>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279" name="Google Shape;279;g762507dd90_2_60"/>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인증기관</a:t>
            </a:r>
            <a:endParaRPr/>
          </a:p>
        </p:txBody>
      </p:sp>
      <p:pic>
        <p:nvPicPr>
          <p:cNvPr id="280" name="Google Shape;280;g762507dd90_2_60"/>
          <p:cNvPicPr preferRelativeResize="0"/>
          <p:nvPr/>
        </p:nvPicPr>
        <p:blipFill>
          <a:blip r:embed="rId3">
            <a:alphaModFix/>
          </a:blip>
          <a:stretch>
            <a:fillRect/>
          </a:stretch>
        </p:blipFill>
        <p:spPr>
          <a:xfrm>
            <a:off x="350137" y="1023100"/>
            <a:ext cx="8443726" cy="4044199"/>
          </a:xfrm>
          <a:prstGeom prst="rect">
            <a:avLst/>
          </a:prstGeom>
          <a:noFill/>
          <a:ln>
            <a:noFill/>
          </a:ln>
        </p:spPr>
      </p:pic>
      <p:sp>
        <p:nvSpPr>
          <p:cNvPr id="281" name="Google Shape;281;g762507dd90_2_60"/>
          <p:cNvSpPr/>
          <p:nvPr/>
        </p:nvSpPr>
        <p:spPr>
          <a:xfrm>
            <a:off x="4715850" y="3872475"/>
            <a:ext cx="706800" cy="515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762507dd90_2_28"/>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288" name="Google Shape;288;g762507dd90_2_28"/>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인증기관(유포트 모듈)</a:t>
            </a:r>
            <a:endParaRPr/>
          </a:p>
        </p:txBody>
      </p:sp>
      <p:pic>
        <p:nvPicPr>
          <p:cNvPr id="289" name="Google Shape;289;g762507dd90_2_28"/>
          <p:cNvPicPr preferRelativeResize="0"/>
          <p:nvPr/>
        </p:nvPicPr>
        <p:blipFill>
          <a:blip r:embed="rId3">
            <a:alphaModFix/>
          </a:blip>
          <a:stretch>
            <a:fillRect/>
          </a:stretch>
        </p:blipFill>
        <p:spPr>
          <a:xfrm>
            <a:off x="3283913" y="1209967"/>
            <a:ext cx="2576184" cy="38511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762507dd90_2_67"/>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296" name="Google Shape;296;g762507dd90_2_67"/>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신원주(유포트 앱)</a:t>
            </a:r>
            <a:endParaRPr/>
          </a:p>
        </p:txBody>
      </p:sp>
      <p:pic>
        <p:nvPicPr>
          <p:cNvPr id="297" name="Google Shape;297;g762507dd90_2_67"/>
          <p:cNvPicPr preferRelativeResize="0"/>
          <p:nvPr/>
        </p:nvPicPr>
        <p:blipFill>
          <a:blip r:embed="rId3">
            <a:alphaModFix/>
          </a:blip>
          <a:stretch>
            <a:fillRect/>
          </a:stretch>
        </p:blipFill>
        <p:spPr>
          <a:xfrm>
            <a:off x="3488865" y="1153967"/>
            <a:ext cx="2166276" cy="38511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762507dd90_2_78"/>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304" name="Google Shape;304;g762507dd90_2_78"/>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인증기관(유포트 모듈)</a:t>
            </a:r>
            <a:endParaRPr/>
          </a:p>
        </p:txBody>
      </p:sp>
      <p:pic>
        <p:nvPicPr>
          <p:cNvPr id="305" name="Google Shape;305;g762507dd90_2_78"/>
          <p:cNvPicPr preferRelativeResize="0"/>
          <p:nvPr/>
        </p:nvPicPr>
        <p:blipFill>
          <a:blip r:embed="rId3">
            <a:alphaModFix/>
          </a:blip>
          <a:stretch>
            <a:fillRect/>
          </a:stretch>
        </p:blipFill>
        <p:spPr>
          <a:xfrm>
            <a:off x="152400" y="1749600"/>
            <a:ext cx="8839201" cy="787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762507dd90_2_35"/>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312" name="Google Shape;312;g762507dd90_2_35"/>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인증기관</a:t>
            </a:r>
            <a:endParaRPr/>
          </a:p>
        </p:txBody>
      </p:sp>
      <p:pic>
        <p:nvPicPr>
          <p:cNvPr id="313" name="Google Shape;313;g762507dd90_2_35"/>
          <p:cNvPicPr preferRelativeResize="0"/>
          <p:nvPr/>
        </p:nvPicPr>
        <p:blipFill>
          <a:blip r:embed="rId3">
            <a:alphaModFix/>
          </a:blip>
          <a:stretch>
            <a:fillRect/>
          </a:stretch>
        </p:blipFill>
        <p:spPr>
          <a:xfrm>
            <a:off x="371875" y="1043950"/>
            <a:ext cx="8400226" cy="4023351"/>
          </a:xfrm>
          <a:prstGeom prst="rect">
            <a:avLst/>
          </a:prstGeom>
          <a:noFill/>
          <a:ln>
            <a:noFill/>
          </a:ln>
        </p:spPr>
      </p:pic>
      <p:sp>
        <p:nvSpPr>
          <p:cNvPr id="314" name="Google Shape;314;g762507dd90_2_35"/>
          <p:cNvSpPr/>
          <p:nvPr/>
        </p:nvSpPr>
        <p:spPr>
          <a:xfrm>
            <a:off x="5407650" y="3910825"/>
            <a:ext cx="1540800" cy="46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p:nvPr/>
        </p:nvSpPr>
        <p:spPr>
          <a:xfrm>
            <a:off x="4038540" y="51470"/>
            <a:ext cx="5111552" cy="57606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2"/>
              </a:buClr>
              <a:buSzPts val="3600"/>
              <a:buFont typeface="Arial"/>
              <a:buNone/>
            </a:pPr>
            <a:r>
              <a:rPr lang="ko-KR" sz="3600" b="0" i="0" u="none" strike="noStrike" cap="none">
                <a:solidFill>
                  <a:schemeClr val="accent2"/>
                </a:solidFill>
                <a:latin typeface="Arial"/>
                <a:ea typeface="Arial"/>
                <a:cs typeface="Arial"/>
                <a:sym typeface="Arial"/>
              </a:rPr>
              <a:t>목차</a:t>
            </a:r>
            <a:endParaRPr sz="3600" b="0" i="0" u="none" strike="noStrike" cap="none">
              <a:solidFill>
                <a:schemeClr val="accent2"/>
              </a:solidFill>
              <a:latin typeface="Arial"/>
              <a:ea typeface="Arial"/>
              <a:cs typeface="Arial"/>
              <a:sym typeface="Arial"/>
            </a:endParaRPr>
          </a:p>
        </p:txBody>
      </p:sp>
      <p:grpSp>
        <p:nvGrpSpPr>
          <p:cNvPr id="135" name="Google Shape;135;p2"/>
          <p:cNvGrpSpPr/>
          <p:nvPr/>
        </p:nvGrpSpPr>
        <p:grpSpPr>
          <a:xfrm>
            <a:off x="3557691" y="809118"/>
            <a:ext cx="5328592" cy="755937"/>
            <a:chOff x="3414539" y="1203598"/>
            <a:chExt cx="5328592" cy="755937"/>
          </a:xfrm>
        </p:grpSpPr>
        <p:grpSp>
          <p:nvGrpSpPr>
            <p:cNvPr id="136" name="Google Shape;136;p2"/>
            <p:cNvGrpSpPr/>
            <p:nvPr/>
          </p:nvGrpSpPr>
          <p:grpSpPr>
            <a:xfrm>
              <a:off x="3414539" y="1203598"/>
              <a:ext cx="3816400" cy="576064"/>
              <a:chOff x="4572000" y="1743933"/>
              <a:chExt cx="3816400" cy="576064"/>
            </a:xfrm>
          </p:grpSpPr>
          <p:sp>
            <p:nvSpPr>
              <p:cNvPr id="137" name="Google Shape;137;p2"/>
              <p:cNvSpPr/>
              <p:nvPr/>
            </p:nvSpPr>
            <p:spPr>
              <a:xfrm>
                <a:off x="4788024" y="1743933"/>
                <a:ext cx="3384376" cy="5760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38" name="Google Shape;138;p2"/>
              <p:cNvSpPr/>
              <p:nvPr/>
            </p:nvSpPr>
            <p:spPr>
              <a:xfrm rot="-5400000">
                <a:off x="4392000" y="1923934"/>
                <a:ext cx="576000" cy="216000"/>
              </a:xfrm>
              <a:prstGeom prst="triangle">
                <a:avLst>
                  <a:gd name="adj" fmla="val 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39" name="Google Shape;139;p2"/>
              <p:cNvSpPr/>
              <p:nvPr/>
            </p:nvSpPr>
            <p:spPr>
              <a:xfrm rot="5400000">
                <a:off x="7992400" y="1923933"/>
                <a:ext cx="576000" cy="216000"/>
              </a:xfrm>
              <a:prstGeom prst="triangle">
                <a:avLst>
                  <a:gd name="adj" fmla="val 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40" name="Google Shape;140;p2"/>
            <p:cNvGrpSpPr/>
            <p:nvPr/>
          </p:nvGrpSpPr>
          <p:grpSpPr>
            <a:xfrm>
              <a:off x="4314639" y="1383471"/>
              <a:ext cx="4428492" cy="576064"/>
              <a:chOff x="4572000" y="1743934"/>
              <a:chExt cx="4428492" cy="576064"/>
            </a:xfrm>
          </p:grpSpPr>
          <p:sp>
            <p:nvSpPr>
              <p:cNvPr id="141" name="Google Shape;141;p2"/>
              <p:cNvSpPr/>
              <p:nvPr/>
            </p:nvSpPr>
            <p:spPr>
              <a:xfrm>
                <a:off x="4788024" y="1743934"/>
                <a:ext cx="4212468" cy="576064"/>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sz="1800">
                    <a:solidFill>
                      <a:schemeClr val="dk1"/>
                    </a:solidFill>
                  </a:rPr>
                  <a:t>DCB(DID Credential Bank)</a:t>
                </a:r>
                <a:endParaRPr sz="1800"/>
              </a:p>
            </p:txBody>
          </p:sp>
          <p:sp>
            <p:nvSpPr>
              <p:cNvPr id="142" name="Google Shape;142;p2"/>
              <p:cNvSpPr/>
              <p:nvPr/>
            </p:nvSpPr>
            <p:spPr>
              <a:xfrm rot="-5400000">
                <a:off x="4392000" y="1923934"/>
                <a:ext cx="576000" cy="216000"/>
              </a:xfrm>
              <a:prstGeom prst="triangle">
                <a:avLst>
                  <a:gd name="adj" fmla="val 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grpSp>
        <p:nvGrpSpPr>
          <p:cNvPr id="143" name="Google Shape;143;p2"/>
          <p:cNvGrpSpPr/>
          <p:nvPr/>
        </p:nvGrpSpPr>
        <p:grpSpPr>
          <a:xfrm>
            <a:off x="3245300" y="1809919"/>
            <a:ext cx="5328592" cy="755937"/>
            <a:chOff x="3414539" y="1203598"/>
            <a:chExt cx="5328592" cy="755937"/>
          </a:xfrm>
        </p:grpSpPr>
        <p:grpSp>
          <p:nvGrpSpPr>
            <p:cNvPr id="144" name="Google Shape;144;p2"/>
            <p:cNvGrpSpPr/>
            <p:nvPr/>
          </p:nvGrpSpPr>
          <p:grpSpPr>
            <a:xfrm>
              <a:off x="3414539" y="1203598"/>
              <a:ext cx="3816400" cy="576064"/>
              <a:chOff x="4572000" y="1743933"/>
              <a:chExt cx="3816400" cy="576064"/>
            </a:xfrm>
          </p:grpSpPr>
          <p:sp>
            <p:nvSpPr>
              <p:cNvPr id="145" name="Google Shape;145;p2"/>
              <p:cNvSpPr/>
              <p:nvPr/>
            </p:nvSpPr>
            <p:spPr>
              <a:xfrm>
                <a:off x="4788024" y="1743933"/>
                <a:ext cx="3384376" cy="57606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6" name="Google Shape;146;p2"/>
              <p:cNvSpPr/>
              <p:nvPr/>
            </p:nvSpPr>
            <p:spPr>
              <a:xfrm rot="-5400000">
                <a:off x="4392000" y="1923934"/>
                <a:ext cx="576000" cy="216000"/>
              </a:xfrm>
              <a:prstGeom prst="triangle">
                <a:avLst>
                  <a:gd name="adj"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7" name="Google Shape;147;p2"/>
              <p:cNvSpPr/>
              <p:nvPr/>
            </p:nvSpPr>
            <p:spPr>
              <a:xfrm rot="5400000">
                <a:off x="7992400" y="1923933"/>
                <a:ext cx="576000" cy="216000"/>
              </a:xfrm>
              <a:prstGeom prst="triangle">
                <a:avLst>
                  <a:gd name="adj"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48" name="Google Shape;148;p2"/>
            <p:cNvGrpSpPr/>
            <p:nvPr/>
          </p:nvGrpSpPr>
          <p:grpSpPr>
            <a:xfrm>
              <a:off x="4314639" y="1383471"/>
              <a:ext cx="4428492" cy="576064"/>
              <a:chOff x="4572000" y="1743934"/>
              <a:chExt cx="4428492" cy="576064"/>
            </a:xfrm>
          </p:grpSpPr>
          <p:sp>
            <p:nvSpPr>
              <p:cNvPr id="149" name="Google Shape;149;p2"/>
              <p:cNvSpPr/>
              <p:nvPr/>
            </p:nvSpPr>
            <p:spPr>
              <a:xfrm>
                <a:off x="4788024" y="1743934"/>
                <a:ext cx="4212468" cy="576064"/>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sz="1800">
                    <a:solidFill>
                      <a:schemeClr val="dk1"/>
                    </a:solidFill>
                  </a:rPr>
                  <a:t>DID 등장배경</a:t>
                </a:r>
                <a:endParaRPr sz="1800" b="0" i="0" u="none" strike="noStrike" cap="none">
                  <a:solidFill>
                    <a:schemeClr val="dk1"/>
                  </a:solidFill>
                  <a:latin typeface="Arial"/>
                  <a:ea typeface="Arial"/>
                  <a:cs typeface="Arial"/>
                  <a:sym typeface="Arial"/>
                </a:endParaRPr>
              </a:p>
            </p:txBody>
          </p:sp>
          <p:sp>
            <p:nvSpPr>
              <p:cNvPr id="150" name="Google Shape;150;p2"/>
              <p:cNvSpPr/>
              <p:nvPr/>
            </p:nvSpPr>
            <p:spPr>
              <a:xfrm rot="-5400000">
                <a:off x="4392000" y="1923934"/>
                <a:ext cx="576000" cy="216000"/>
              </a:xfrm>
              <a:prstGeom prst="triangle">
                <a:avLst>
                  <a:gd name="adj" fmla="val 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grpSp>
        <p:nvGrpSpPr>
          <p:cNvPr id="151" name="Google Shape;151;p2"/>
          <p:cNvGrpSpPr/>
          <p:nvPr/>
        </p:nvGrpSpPr>
        <p:grpSpPr>
          <a:xfrm>
            <a:off x="2871849" y="2822047"/>
            <a:ext cx="5328592" cy="755937"/>
            <a:chOff x="3414539" y="1203598"/>
            <a:chExt cx="5328592" cy="755937"/>
          </a:xfrm>
        </p:grpSpPr>
        <p:grpSp>
          <p:nvGrpSpPr>
            <p:cNvPr id="152" name="Google Shape;152;p2"/>
            <p:cNvGrpSpPr/>
            <p:nvPr/>
          </p:nvGrpSpPr>
          <p:grpSpPr>
            <a:xfrm>
              <a:off x="3414539" y="1203598"/>
              <a:ext cx="3816400" cy="576064"/>
              <a:chOff x="4572000" y="1743933"/>
              <a:chExt cx="3816400" cy="576064"/>
            </a:xfrm>
          </p:grpSpPr>
          <p:sp>
            <p:nvSpPr>
              <p:cNvPr id="153" name="Google Shape;153;p2"/>
              <p:cNvSpPr/>
              <p:nvPr/>
            </p:nvSpPr>
            <p:spPr>
              <a:xfrm>
                <a:off x="4788024" y="1743933"/>
                <a:ext cx="3384376" cy="5760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54" name="Google Shape;154;p2"/>
              <p:cNvSpPr/>
              <p:nvPr/>
            </p:nvSpPr>
            <p:spPr>
              <a:xfrm rot="-5400000">
                <a:off x="4392000" y="1923934"/>
                <a:ext cx="576000" cy="216000"/>
              </a:xfrm>
              <a:prstGeom prst="triangle">
                <a:avLst>
                  <a:gd name="adj" fmla="val 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55" name="Google Shape;155;p2"/>
              <p:cNvSpPr/>
              <p:nvPr/>
            </p:nvSpPr>
            <p:spPr>
              <a:xfrm rot="5400000">
                <a:off x="7992400" y="1923933"/>
                <a:ext cx="576000" cy="216000"/>
              </a:xfrm>
              <a:prstGeom prst="triangle">
                <a:avLst>
                  <a:gd name="adj" fmla="val 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56" name="Google Shape;156;p2"/>
            <p:cNvGrpSpPr/>
            <p:nvPr/>
          </p:nvGrpSpPr>
          <p:grpSpPr>
            <a:xfrm>
              <a:off x="4314639" y="1383471"/>
              <a:ext cx="4428492" cy="576064"/>
              <a:chOff x="4572000" y="1743934"/>
              <a:chExt cx="4428492" cy="576064"/>
            </a:xfrm>
          </p:grpSpPr>
          <p:sp>
            <p:nvSpPr>
              <p:cNvPr id="157" name="Google Shape;157;p2"/>
              <p:cNvSpPr/>
              <p:nvPr/>
            </p:nvSpPr>
            <p:spPr>
              <a:xfrm>
                <a:off x="4788024" y="1743934"/>
                <a:ext cx="4212468" cy="576064"/>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ko-KR" sz="1800">
                    <a:solidFill>
                      <a:schemeClr val="dk1"/>
                    </a:solidFill>
                  </a:rPr>
                  <a:t>DID란?</a:t>
                </a:r>
                <a:endParaRPr/>
              </a:p>
            </p:txBody>
          </p:sp>
          <p:sp>
            <p:nvSpPr>
              <p:cNvPr id="158" name="Google Shape;158;p2"/>
              <p:cNvSpPr/>
              <p:nvPr/>
            </p:nvSpPr>
            <p:spPr>
              <a:xfrm rot="-5400000">
                <a:off x="4392000" y="1923934"/>
                <a:ext cx="576000" cy="216000"/>
              </a:xfrm>
              <a:prstGeom prst="triangle">
                <a:avLst>
                  <a:gd name="adj" fmla="val 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grpSp>
        <p:nvGrpSpPr>
          <p:cNvPr id="159" name="Google Shape;159;p2"/>
          <p:cNvGrpSpPr/>
          <p:nvPr/>
        </p:nvGrpSpPr>
        <p:grpSpPr>
          <a:xfrm>
            <a:off x="2601048" y="3838480"/>
            <a:ext cx="5328592" cy="755937"/>
            <a:chOff x="3414539" y="1203598"/>
            <a:chExt cx="5328592" cy="755937"/>
          </a:xfrm>
        </p:grpSpPr>
        <p:grpSp>
          <p:nvGrpSpPr>
            <p:cNvPr id="160" name="Google Shape;160;p2"/>
            <p:cNvGrpSpPr/>
            <p:nvPr/>
          </p:nvGrpSpPr>
          <p:grpSpPr>
            <a:xfrm>
              <a:off x="3414539" y="1203598"/>
              <a:ext cx="3816400" cy="576064"/>
              <a:chOff x="4572000" y="1743933"/>
              <a:chExt cx="3816400" cy="576064"/>
            </a:xfrm>
          </p:grpSpPr>
          <p:sp>
            <p:nvSpPr>
              <p:cNvPr id="161" name="Google Shape;161;p2"/>
              <p:cNvSpPr/>
              <p:nvPr/>
            </p:nvSpPr>
            <p:spPr>
              <a:xfrm>
                <a:off x="4788024" y="1743933"/>
                <a:ext cx="3384376" cy="57606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62" name="Google Shape;162;p2"/>
              <p:cNvSpPr/>
              <p:nvPr/>
            </p:nvSpPr>
            <p:spPr>
              <a:xfrm rot="-5400000">
                <a:off x="4392000" y="1923934"/>
                <a:ext cx="576000" cy="216000"/>
              </a:xfrm>
              <a:prstGeom prst="triangle">
                <a:avLst>
                  <a:gd name="adj"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63" name="Google Shape;163;p2"/>
              <p:cNvSpPr/>
              <p:nvPr/>
            </p:nvSpPr>
            <p:spPr>
              <a:xfrm rot="5400000">
                <a:off x="7992400" y="1923933"/>
                <a:ext cx="576000" cy="216000"/>
              </a:xfrm>
              <a:prstGeom prst="triangle">
                <a:avLst>
                  <a:gd name="adj"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nvGrpSpPr>
            <p:cNvPr id="164" name="Google Shape;164;p2"/>
            <p:cNvGrpSpPr/>
            <p:nvPr/>
          </p:nvGrpSpPr>
          <p:grpSpPr>
            <a:xfrm>
              <a:off x="4314639" y="1383471"/>
              <a:ext cx="4428492" cy="576064"/>
              <a:chOff x="4572000" y="1743934"/>
              <a:chExt cx="4428492" cy="576064"/>
            </a:xfrm>
          </p:grpSpPr>
          <p:sp>
            <p:nvSpPr>
              <p:cNvPr id="165" name="Google Shape;165;p2"/>
              <p:cNvSpPr/>
              <p:nvPr/>
            </p:nvSpPr>
            <p:spPr>
              <a:xfrm>
                <a:off x="4788024" y="1743934"/>
                <a:ext cx="4212468" cy="57606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dk1"/>
                    </a:solidFill>
                  </a:rPr>
                  <a:t>DID 활용사례</a:t>
                </a:r>
                <a:r>
                  <a:rPr lang="ko-KR" sz="2000" b="0" i="0" u="none" strike="noStrike" cap="none">
                    <a:solidFill>
                      <a:schemeClr val="dk1"/>
                    </a:solidFill>
                    <a:latin typeface="Arial"/>
                    <a:ea typeface="Arial"/>
                    <a:cs typeface="Arial"/>
                    <a:sym typeface="Arial"/>
                  </a:rPr>
                  <a:t> </a:t>
                </a:r>
                <a:endParaRPr sz="2000"/>
              </a:p>
            </p:txBody>
          </p:sp>
          <p:sp>
            <p:nvSpPr>
              <p:cNvPr id="166" name="Google Shape;166;p2"/>
              <p:cNvSpPr/>
              <p:nvPr/>
            </p:nvSpPr>
            <p:spPr>
              <a:xfrm rot="-5400000">
                <a:off x="4392000" y="1923934"/>
                <a:ext cx="576000" cy="216000"/>
              </a:xfrm>
              <a:prstGeom prst="triangle">
                <a:avLst>
                  <a:gd name="adj" fmla="val 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sp>
        <p:nvSpPr>
          <p:cNvPr id="167" name="Google Shape;167;p2"/>
          <p:cNvSpPr txBox="1"/>
          <p:nvPr/>
        </p:nvSpPr>
        <p:spPr>
          <a:xfrm>
            <a:off x="3695748" y="1260765"/>
            <a:ext cx="60852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400" b="1" i="0" u="none" strike="noStrike" cap="none">
                <a:solidFill>
                  <a:schemeClr val="lt1"/>
                </a:solidFill>
                <a:latin typeface="Arial"/>
                <a:ea typeface="Arial"/>
                <a:cs typeface="Arial"/>
                <a:sym typeface="Arial"/>
              </a:rPr>
              <a:t>01</a:t>
            </a:r>
            <a:endParaRPr sz="2400" b="1" i="0" u="none" strike="noStrike" cap="none">
              <a:solidFill>
                <a:schemeClr val="lt1"/>
              </a:solidFill>
              <a:latin typeface="Arial"/>
              <a:ea typeface="Arial"/>
              <a:cs typeface="Arial"/>
              <a:sym typeface="Arial"/>
            </a:endParaRPr>
          </a:p>
        </p:txBody>
      </p:sp>
      <p:sp>
        <p:nvSpPr>
          <p:cNvPr id="168" name="Google Shape;168;p2"/>
          <p:cNvSpPr txBox="1"/>
          <p:nvPr/>
        </p:nvSpPr>
        <p:spPr>
          <a:xfrm>
            <a:off x="3353975" y="2187888"/>
            <a:ext cx="60852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400" b="1" i="0" u="none" strike="noStrike" cap="none">
                <a:solidFill>
                  <a:schemeClr val="lt1"/>
                </a:solidFill>
                <a:latin typeface="Arial"/>
                <a:ea typeface="Arial"/>
                <a:cs typeface="Arial"/>
                <a:sym typeface="Arial"/>
              </a:rPr>
              <a:t>02</a:t>
            </a:r>
            <a:endParaRPr sz="2400" b="1" i="0" u="none" strike="noStrike" cap="none">
              <a:solidFill>
                <a:schemeClr val="lt1"/>
              </a:solidFill>
              <a:latin typeface="Arial"/>
              <a:ea typeface="Arial"/>
              <a:cs typeface="Arial"/>
              <a:sym typeface="Arial"/>
            </a:endParaRPr>
          </a:p>
        </p:txBody>
      </p:sp>
      <p:sp>
        <p:nvSpPr>
          <p:cNvPr id="169" name="Google Shape;169;p2"/>
          <p:cNvSpPr txBox="1"/>
          <p:nvPr/>
        </p:nvSpPr>
        <p:spPr>
          <a:xfrm>
            <a:off x="2989765" y="3077311"/>
            <a:ext cx="60852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400" b="1" i="0" u="none" strike="noStrike" cap="none">
                <a:solidFill>
                  <a:schemeClr val="lt1"/>
                </a:solidFill>
                <a:latin typeface="Arial"/>
                <a:ea typeface="Arial"/>
                <a:cs typeface="Arial"/>
                <a:sym typeface="Arial"/>
              </a:rPr>
              <a:t>03</a:t>
            </a:r>
            <a:endParaRPr sz="2400" b="1" i="0" u="none" strike="noStrike" cap="none">
              <a:solidFill>
                <a:schemeClr val="lt1"/>
              </a:solidFill>
              <a:latin typeface="Arial"/>
              <a:ea typeface="Arial"/>
              <a:cs typeface="Arial"/>
              <a:sym typeface="Arial"/>
            </a:endParaRPr>
          </a:p>
        </p:txBody>
      </p:sp>
      <p:sp>
        <p:nvSpPr>
          <p:cNvPr id="170" name="Google Shape;170;p2"/>
          <p:cNvSpPr txBox="1"/>
          <p:nvPr/>
        </p:nvSpPr>
        <p:spPr>
          <a:xfrm>
            <a:off x="2636774" y="3985584"/>
            <a:ext cx="60852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400" b="1" i="0" u="none" strike="noStrike" cap="none">
                <a:solidFill>
                  <a:schemeClr val="lt1"/>
                </a:solidFill>
                <a:latin typeface="Arial"/>
                <a:ea typeface="Arial"/>
                <a:cs typeface="Arial"/>
                <a:sym typeface="Arial"/>
              </a:rPr>
              <a:t>04</a:t>
            </a:r>
            <a:endParaRPr sz="2400" b="1"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762507dd90_2_87"/>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321" name="Google Shape;321;g762507dd90_2_87"/>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인증기관(유포트 모듈)</a:t>
            </a:r>
            <a:endParaRPr/>
          </a:p>
        </p:txBody>
      </p:sp>
      <p:pic>
        <p:nvPicPr>
          <p:cNvPr id="322" name="Google Shape;322;g762507dd90_2_87"/>
          <p:cNvPicPr preferRelativeResize="0"/>
          <p:nvPr/>
        </p:nvPicPr>
        <p:blipFill>
          <a:blip r:embed="rId3">
            <a:alphaModFix/>
          </a:blip>
          <a:stretch>
            <a:fillRect/>
          </a:stretch>
        </p:blipFill>
        <p:spPr>
          <a:xfrm>
            <a:off x="3229575" y="1145167"/>
            <a:ext cx="2684861" cy="38511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762507dd90_2_99"/>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329" name="Google Shape;329;g762507dd90_2_99"/>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신원주(유포트 앱)</a:t>
            </a:r>
            <a:endParaRPr/>
          </a:p>
        </p:txBody>
      </p:sp>
      <p:pic>
        <p:nvPicPr>
          <p:cNvPr id="330" name="Google Shape;330;g762507dd90_2_99"/>
          <p:cNvPicPr preferRelativeResize="0"/>
          <p:nvPr/>
        </p:nvPicPr>
        <p:blipFill>
          <a:blip r:embed="rId3">
            <a:alphaModFix/>
          </a:blip>
          <a:stretch>
            <a:fillRect/>
          </a:stretch>
        </p:blipFill>
        <p:spPr>
          <a:xfrm>
            <a:off x="1918275" y="1111917"/>
            <a:ext cx="2166276" cy="3851158"/>
          </a:xfrm>
          <a:prstGeom prst="rect">
            <a:avLst/>
          </a:prstGeom>
          <a:noFill/>
          <a:ln>
            <a:noFill/>
          </a:ln>
        </p:spPr>
      </p:pic>
      <p:pic>
        <p:nvPicPr>
          <p:cNvPr id="331" name="Google Shape;331;g762507dd90_2_99"/>
          <p:cNvPicPr preferRelativeResize="0"/>
          <p:nvPr/>
        </p:nvPicPr>
        <p:blipFill>
          <a:blip r:embed="rId4">
            <a:alphaModFix/>
          </a:blip>
          <a:stretch>
            <a:fillRect/>
          </a:stretch>
        </p:blipFill>
        <p:spPr>
          <a:xfrm>
            <a:off x="5028826" y="1111917"/>
            <a:ext cx="2166276" cy="38511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6cf560e2c3_0_49"/>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338" name="Google Shape;338;g6cf560e2c3_0_49"/>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인증기관 DID신분증 발급</a:t>
            </a:r>
            <a:endParaRPr/>
          </a:p>
        </p:txBody>
      </p:sp>
      <p:pic>
        <p:nvPicPr>
          <p:cNvPr id="339" name="Google Shape;339;g6cf560e2c3_0_49"/>
          <p:cNvPicPr preferRelativeResize="0"/>
          <p:nvPr/>
        </p:nvPicPr>
        <p:blipFill>
          <a:blip r:embed="rId3">
            <a:alphaModFix/>
          </a:blip>
          <a:stretch>
            <a:fillRect/>
          </a:stretch>
        </p:blipFill>
        <p:spPr>
          <a:xfrm>
            <a:off x="1266225" y="1081842"/>
            <a:ext cx="2765325" cy="3851158"/>
          </a:xfrm>
          <a:prstGeom prst="rect">
            <a:avLst/>
          </a:prstGeom>
          <a:noFill/>
          <a:ln>
            <a:noFill/>
          </a:ln>
        </p:spPr>
      </p:pic>
      <p:pic>
        <p:nvPicPr>
          <p:cNvPr id="340" name="Google Shape;340;g6cf560e2c3_0_49"/>
          <p:cNvPicPr preferRelativeResize="0"/>
          <p:nvPr/>
        </p:nvPicPr>
        <p:blipFill>
          <a:blip r:embed="rId4">
            <a:alphaModFix/>
          </a:blip>
          <a:stretch>
            <a:fillRect/>
          </a:stretch>
        </p:blipFill>
        <p:spPr>
          <a:xfrm>
            <a:off x="4572000" y="1103717"/>
            <a:ext cx="3817035" cy="38511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762507dd90_2_117"/>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347" name="Google Shape;347;g762507dd90_2_117"/>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매장</a:t>
            </a:r>
            <a:endParaRPr/>
          </a:p>
        </p:txBody>
      </p:sp>
      <p:grpSp>
        <p:nvGrpSpPr>
          <p:cNvPr id="348" name="Google Shape;348;g762507dd90_2_117"/>
          <p:cNvGrpSpPr/>
          <p:nvPr/>
        </p:nvGrpSpPr>
        <p:grpSpPr>
          <a:xfrm>
            <a:off x="442075" y="1083775"/>
            <a:ext cx="8308151" cy="4051675"/>
            <a:chOff x="442075" y="1083775"/>
            <a:chExt cx="8308151" cy="4051675"/>
          </a:xfrm>
        </p:grpSpPr>
        <p:pic>
          <p:nvPicPr>
            <p:cNvPr id="349" name="Google Shape;349;g762507dd90_2_117"/>
            <p:cNvPicPr preferRelativeResize="0"/>
            <p:nvPr/>
          </p:nvPicPr>
          <p:blipFill>
            <a:blip r:embed="rId3">
              <a:alphaModFix/>
            </a:blip>
            <a:stretch>
              <a:fillRect/>
            </a:stretch>
          </p:blipFill>
          <p:spPr>
            <a:xfrm>
              <a:off x="442075" y="1083775"/>
              <a:ext cx="8308151" cy="4051675"/>
            </a:xfrm>
            <a:prstGeom prst="rect">
              <a:avLst/>
            </a:prstGeom>
            <a:noFill/>
            <a:ln>
              <a:noFill/>
            </a:ln>
          </p:spPr>
        </p:pic>
        <p:sp>
          <p:nvSpPr>
            <p:cNvPr id="350" name="Google Shape;350;g762507dd90_2_117"/>
            <p:cNvSpPr/>
            <p:nvPr/>
          </p:nvSpPr>
          <p:spPr>
            <a:xfrm>
              <a:off x="7488300" y="1202125"/>
              <a:ext cx="574500" cy="231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762507dd90_2_127"/>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357" name="Google Shape;357;g762507dd90_2_127"/>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매장</a:t>
            </a:r>
            <a:endParaRPr/>
          </a:p>
        </p:txBody>
      </p:sp>
      <p:pic>
        <p:nvPicPr>
          <p:cNvPr id="358" name="Google Shape;358;g762507dd90_2_127"/>
          <p:cNvPicPr preferRelativeResize="0"/>
          <p:nvPr/>
        </p:nvPicPr>
        <p:blipFill>
          <a:blip r:embed="rId3">
            <a:alphaModFix/>
          </a:blip>
          <a:stretch>
            <a:fillRect/>
          </a:stretch>
        </p:blipFill>
        <p:spPr>
          <a:xfrm>
            <a:off x="5687488" y="1148342"/>
            <a:ext cx="3240285" cy="3851158"/>
          </a:xfrm>
          <a:prstGeom prst="rect">
            <a:avLst/>
          </a:prstGeom>
          <a:noFill/>
          <a:ln>
            <a:noFill/>
          </a:ln>
        </p:spPr>
      </p:pic>
      <p:sp>
        <p:nvSpPr>
          <p:cNvPr id="359" name="Google Shape;359;g762507dd90_2_127"/>
          <p:cNvSpPr txBox="1"/>
          <p:nvPr/>
        </p:nvSpPr>
        <p:spPr>
          <a:xfrm>
            <a:off x="179500" y="1059575"/>
            <a:ext cx="5337000" cy="3780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lt1"/>
              </a:buClr>
              <a:buSzPts val="1800"/>
              <a:buChar char="●"/>
            </a:pPr>
            <a:r>
              <a:rPr lang="ko-KR" sz="1800">
                <a:solidFill>
                  <a:schemeClr val="lt1"/>
                </a:solidFill>
              </a:rPr>
              <a:t>DID 신원인증을 위한 매장 로그인 시스템을 통한 보안강화</a:t>
            </a:r>
            <a:endParaRPr sz="1800">
              <a:solidFill>
                <a:schemeClr val="lt1"/>
              </a:solidFill>
            </a:endParaRPr>
          </a:p>
          <a:p>
            <a:pPr marL="457200" marR="0" lvl="0" indent="0" algn="l" rtl="0">
              <a:lnSpc>
                <a:spcPct val="150000"/>
              </a:lnSpc>
              <a:spcBef>
                <a:spcPts val="0"/>
              </a:spcBef>
              <a:spcAft>
                <a:spcPts val="0"/>
              </a:spcAft>
              <a:buNone/>
            </a:pPr>
            <a:endParaRPr sz="1800">
              <a:solidFill>
                <a:schemeClr val="lt1"/>
              </a:solidFill>
            </a:endParaRPr>
          </a:p>
          <a:p>
            <a:pPr marL="457200" marR="0" lvl="0" indent="0" algn="l" rtl="0">
              <a:lnSpc>
                <a:spcPct val="150000"/>
              </a:lnSpc>
              <a:spcBef>
                <a:spcPts val="0"/>
              </a:spcBef>
              <a:spcAft>
                <a:spcPts val="0"/>
              </a:spcAft>
              <a:buNone/>
            </a:pPr>
            <a:endParaRPr sz="1800">
              <a:solidFill>
                <a:schemeClr val="lt1"/>
              </a:solidFill>
            </a:endParaRPr>
          </a:p>
          <a:p>
            <a:pPr marL="457200" marR="0" lvl="0" indent="0" algn="l" rtl="0">
              <a:lnSpc>
                <a:spcPct val="150000"/>
              </a:lnSpc>
              <a:spcBef>
                <a:spcPts val="0"/>
              </a:spcBef>
              <a:spcAft>
                <a:spcPts val="0"/>
              </a:spcAft>
              <a:buNone/>
            </a:pPr>
            <a:endParaRPr sz="1800">
              <a:solidFill>
                <a:schemeClr val="lt1"/>
              </a:solidFill>
            </a:endParaRPr>
          </a:p>
          <a:p>
            <a:pPr marL="457200" marR="0" lvl="0" indent="0" algn="l" rtl="0">
              <a:lnSpc>
                <a:spcPct val="150000"/>
              </a:lnSpc>
              <a:spcBef>
                <a:spcPts val="0"/>
              </a:spcBef>
              <a:spcAft>
                <a:spcPts val="0"/>
              </a:spcAft>
              <a:buNone/>
            </a:pPr>
            <a:endParaRPr sz="18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762507dd90_2_135"/>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366" name="Google Shape;366;g762507dd90_2_135"/>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매장</a:t>
            </a:r>
            <a:endParaRPr/>
          </a:p>
        </p:txBody>
      </p:sp>
      <p:grpSp>
        <p:nvGrpSpPr>
          <p:cNvPr id="367" name="Google Shape;367;g762507dd90_2_135"/>
          <p:cNvGrpSpPr/>
          <p:nvPr/>
        </p:nvGrpSpPr>
        <p:grpSpPr>
          <a:xfrm>
            <a:off x="463325" y="1044074"/>
            <a:ext cx="8369774" cy="4063325"/>
            <a:chOff x="387125" y="1044074"/>
            <a:chExt cx="8369774" cy="4063325"/>
          </a:xfrm>
        </p:grpSpPr>
        <p:pic>
          <p:nvPicPr>
            <p:cNvPr id="368" name="Google Shape;368;g762507dd90_2_135"/>
            <p:cNvPicPr preferRelativeResize="0"/>
            <p:nvPr/>
          </p:nvPicPr>
          <p:blipFill>
            <a:blip r:embed="rId3">
              <a:alphaModFix/>
            </a:blip>
            <a:stretch>
              <a:fillRect/>
            </a:stretch>
          </p:blipFill>
          <p:spPr>
            <a:xfrm>
              <a:off x="387125" y="1044074"/>
              <a:ext cx="8369774" cy="4063325"/>
            </a:xfrm>
            <a:prstGeom prst="rect">
              <a:avLst/>
            </a:prstGeom>
            <a:noFill/>
            <a:ln>
              <a:noFill/>
            </a:ln>
          </p:spPr>
        </p:pic>
        <p:sp>
          <p:nvSpPr>
            <p:cNvPr id="369" name="Google Shape;369;g762507dd90_2_135"/>
            <p:cNvSpPr/>
            <p:nvPr/>
          </p:nvSpPr>
          <p:spPr>
            <a:xfrm>
              <a:off x="4650025" y="3921900"/>
              <a:ext cx="1595400" cy="489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762507dd90_2_144"/>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376" name="Google Shape;376;g762507dd90_2_144"/>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매장(유포트 모듈)</a:t>
            </a:r>
            <a:endParaRPr/>
          </a:p>
        </p:txBody>
      </p:sp>
      <p:pic>
        <p:nvPicPr>
          <p:cNvPr id="377" name="Google Shape;377;g762507dd90_2_144"/>
          <p:cNvPicPr preferRelativeResize="0"/>
          <p:nvPr/>
        </p:nvPicPr>
        <p:blipFill>
          <a:blip r:embed="rId3">
            <a:alphaModFix/>
          </a:blip>
          <a:stretch>
            <a:fillRect/>
          </a:stretch>
        </p:blipFill>
        <p:spPr>
          <a:xfrm>
            <a:off x="3293525" y="1146967"/>
            <a:ext cx="2556960" cy="38511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762507dd90_2_153"/>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384" name="Google Shape;384;g762507dd90_2_153"/>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신원주(유포트 앱)</a:t>
            </a:r>
            <a:endParaRPr/>
          </a:p>
        </p:txBody>
      </p:sp>
      <p:pic>
        <p:nvPicPr>
          <p:cNvPr id="385" name="Google Shape;385;g762507dd90_2_153"/>
          <p:cNvPicPr preferRelativeResize="0"/>
          <p:nvPr/>
        </p:nvPicPr>
        <p:blipFill>
          <a:blip r:embed="rId3">
            <a:alphaModFix/>
          </a:blip>
          <a:stretch>
            <a:fillRect/>
          </a:stretch>
        </p:blipFill>
        <p:spPr>
          <a:xfrm>
            <a:off x="793450" y="1139942"/>
            <a:ext cx="2166276" cy="3851158"/>
          </a:xfrm>
          <a:prstGeom prst="rect">
            <a:avLst/>
          </a:prstGeom>
          <a:noFill/>
          <a:ln>
            <a:noFill/>
          </a:ln>
        </p:spPr>
      </p:pic>
      <p:pic>
        <p:nvPicPr>
          <p:cNvPr id="386" name="Google Shape;386;g762507dd90_2_153"/>
          <p:cNvPicPr preferRelativeResize="0"/>
          <p:nvPr/>
        </p:nvPicPr>
        <p:blipFill>
          <a:blip r:embed="rId4">
            <a:alphaModFix/>
          </a:blip>
          <a:stretch>
            <a:fillRect/>
          </a:stretch>
        </p:blipFill>
        <p:spPr>
          <a:xfrm>
            <a:off x="3488851" y="1139942"/>
            <a:ext cx="2166276" cy="3851158"/>
          </a:xfrm>
          <a:prstGeom prst="rect">
            <a:avLst/>
          </a:prstGeom>
          <a:noFill/>
          <a:ln>
            <a:noFill/>
          </a:ln>
        </p:spPr>
      </p:pic>
      <p:pic>
        <p:nvPicPr>
          <p:cNvPr id="387" name="Google Shape;387;g762507dd90_2_153"/>
          <p:cNvPicPr preferRelativeResize="0"/>
          <p:nvPr/>
        </p:nvPicPr>
        <p:blipFill>
          <a:blip r:embed="rId5">
            <a:alphaModFix/>
          </a:blip>
          <a:stretch>
            <a:fillRect/>
          </a:stretch>
        </p:blipFill>
        <p:spPr>
          <a:xfrm>
            <a:off x="6184252" y="1139942"/>
            <a:ext cx="2166276" cy="38511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762507dd90_2_168"/>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394" name="Google Shape;394;g762507dd90_2_168"/>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매장(유포트 모듈)</a:t>
            </a:r>
            <a:endParaRPr/>
          </a:p>
        </p:txBody>
      </p:sp>
      <p:pic>
        <p:nvPicPr>
          <p:cNvPr id="395" name="Google Shape;395;g762507dd90_2_168"/>
          <p:cNvPicPr preferRelativeResize="0"/>
          <p:nvPr/>
        </p:nvPicPr>
        <p:blipFill>
          <a:blip r:embed="rId3">
            <a:alphaModFix/>
          </a:blip>
          <a:stretch>
            <a:fillRect/>
          </a:stretch>
        </p:blipFill>
        <p:spPr>
          <a:xfrm>
            <a:off x="152400" y="1484455"/>
            <a:ext cx="8839201" cy="1375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762507dd90_2_162"/>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인터페이스</a:t>
            </a:r>
            <a:endParaRPr/>
          </a:p>
        </p:txBody>
      </p:sp>
      <p:sp>
        <p:nvSpPr>
          <p:cNvPr id="402" name="Google Shape;402;g762507dd90_2_162"/>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매장(유포트 모듈)</a:t>
            </a:r>
            <a:endParaRPr/>
          </a:p>
        </p:txBody>
      </p:sp>
      <p:pic>
        <p:nvPicPr>
          <p:cNvPr id="403" name="Google Shape;403;g762507dd90_2_162"/>
          <p:cNvPicPr preferRelativeResize="0"/>
          <p:nvPr/>
        </p:nvPicPr>
        <p:blipFill>
          <a:blip r:embed="rId3">
            <a:alphaModFix/>
          </a:blip>
          <a:stretch>
            <a:fillRect/>
          </a:stretch>
        </p:blipFill>
        <p:spPr>
          <a:xfrm>
            <a:off x="3238500" y="1117317"/>
            <a:ext cx="2327381" cy="38511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body" idx="1"/>
          </p:nvPr>
        </p:nvSpPr>
        <p:spPr>
          <a:xfrm>
            <a:off x="4860032" y="1851670"/>
            <a:ext cx="3168352" cy="10081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6000"/>
              <a:buNone/>
            </a:pPr>
            <a:r>
              <a:rPr lang="ko-KR" sz="6000"/>
              <a:t>1</a:t>
            </a:r>
            <a:endParaRPr sz="6000"/>
          </a:p>
        </p:txBody>
      </p:sp>
      <p:sp>
        <p:nvSpPr>
          <p:cNvPr id="176" name="Google Shape;176;p27"/>
          <p:cNvSpPr txBox="1">
            <a:spLocks noGrp="1"/>
          </p:cNvSpPr>
          <p:nvPr>
            <p:ph type="body" idx="2"/>
          </p:nvPr>
        </p:nvSpPr>
        <p:spPr>
          <a:xfrm>
            <a:off x="4860032" y="2859782"/>
            <a:ext cx="3168352" cy="50405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2000"/>
              <a:buNone/>
            </a:pPr>
            <a:r>
              <a:rPr lang="ko-KR" sz="2000" b="1"/>
              <a:t>DCB</a:t>
            </a:r>
            <a:endParaRPr sz="2000" b="1"/>
          </a:p>
          <a:p>
            <a:pPr marL="0" lvl="0" indent="0" algn="ctr" rtl="0">
              <a:lnSpc>
                <a:spcPct val="100000"/>
              </a:lnSpc>
              <a:spcBef>
                <a:spcPts val="0"/>
              </a:spcBef>
              <a:spcAft>
                <a:spcPts val="0"/>
              </a:spcAft>
              <a:buClr>
                <a:schemeClr val="accent2"/>
              </a:buClr>
              <a:buSzPts val="2000"/>
              <a:buNone/>
            </a:pPr>
            <a:r>
              <a:rPr lang="ko-KR" sz="2000" b="1"/>
              <a:t>(</a:t>
            </a:r>
            <a:r>
              <a:rPr lang="ko-KR" sz="1800" b="1"/>
              <a:t>DID Credential Bank)</a:t>
            </a:r>
            <a:endParaRPr sz="18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
          <p:cNvSpPr txBox="1">
            <a:spLocks noGrp="1"/>
          </p:cNvSpPr>
          <p:nvPr>
            <p:ph type="body" idx="1"/>
          </p:nvPr>
        </p:nvSpPr>
        <p:spPr>
          <a:xfrm>
            <a:off x="4860032" y="1851670"/>
            <a:ext cx="3168352" cy="10081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6000"/>
              <a:buNone/>
            </a:pPr>
            <a:r>
              <a:rPr lang="ko-KR" sz="6000"/>
              <a:t>2</a:t>
            </a:r>
            <a:endParaRPr/>
          </a:p>
        </p:txBody>
      </p:sp>
      <p:sp>
        <p:nvSpPr>
          <p:cNvPr id="409" name="Google Shape;409;p3"/>
          <p:cNvSpPr txBox="1">
            <a:spLocks noGrp="1"/>
          </p:cNvSpPr>
          <p:nvPr>
            <p:ph type="body" idx="2"/>
          </p:nvPr>
        </p:nvSpPr>
        <p:spPr>
          <a:xfrm>
            <a:off x="4860032" y="2859782"/>
            <a:ext cx="3168352" cy="50405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2000"/>
              <a:buNone/>
            </a:pPr>
            <a:r>
              <a:rPr lang="ko-KR" sz="2000" b="1"/>
              <a:t>DID</a:t>
            </a:r>
            <a:endParaRPr sz="2000" b="1"/>
          </a:p>
          <a:p>
            <a:pPr marL="0" lvl="0" indent="0" algn="ctr" rtl="0">
              <a:lnSpc>
                <a:spcPct val="100000"/>
              </a:lnSpc>
              <a:spcBef>
                <a:spcPts val="0"/>
              </a:spcBef>
              <a:spcAft>
                <a:spcPts val="0"/>
              </a:spcAft>
              <a:buClr>
                <a:schemeClr val="accent2"/>
              </a:buClr>
              <a:buSzPts val="2000"/>
              <a:buNone/>
            </a:pPr>
            <a:r>
              <a:rPr lang="ko-KR" sz="2000" b="1"/>
              <a:t>등장배경</a:t>
            </a:r>
            <a:endParaRPr sz="20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DID</a:t>
            </a:r>
            <a:endParaRPr/>
          </a:p>
        </p:txBody>
      </p:sp>
      <p:sp>
        <p:nvSpPr>
          <p:cNvPr id="415" name="Google Shape;415;p4"/>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r>
              <a:rPr lang="ko-KR"/>
              <a:t>등장배경</a:t>
            </a:r>
            <a:endParaRPr/>
          </a:p>
        </p:txBody>
      </p:sp>
      <p:pic>
        <p:nvPicPr>
          <p:cNvPr id="416" name="Google Shape;416;p4"/>
          <p:cNvPicPr preferRelativeResize="0"/>
          <p:nvPr/>
        </p:nvPicPr>
        <p:blipFill>
          <a:blip r:embed="rId3">
            <a:alphaModFix/>
          </a:blip>
          <a:stretch>
            <a:fillRect/>
          </a:stretch>
        </p:blipFill>
        <p:spPr>
          <a:xfrm>
            <a:off x="969925" y="1214900"/>
            <a:ext cx="5435374" cy="3800275"/>
          </a:xfrm>
          <a:prstGeom prst="rect">
            <a:avLst/>
          </a:prstGeom>
          <a:noFill/>
          <a:ln>
            <a:noFill/>
          </a:ln>
        </p:spPr>
      </p:pic>
      <p:sp>
        <p:nvSpPr>
          <p:cNvPr id="417" name="Google Shape;417;p4"/>
          <p:cNvSpPr/>
          <p:nvPr/>
        </p:nvSpPr>
        <p:spPr>
          <a:xfrm>
            <a:off x="6972700" y="1140975"/>
            <a:ext cx="2037600" cy="1575600"/>
          </a:xfrm>
          <a:prstGeom prst="wedgeRoundRectCallout">
            <a:avLst>
              <a:gd name="adj1" fmla="val -65166"/>
              <a:gd name="adj2" fmla="val 43682"/>
              <a:gd name="adj3" fmla="val 0"/>
            </a:avLst>
          </a:prstGeom>
          <a:solidFill>
            <a:srgbClr val="F3F3F3"/>
          </a:solidFill>
          <a:ln w="1143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sz="1800" b="1">
                <a:solidFill>
                  <a:srgbClr val="4A86E8"/>
                </a:solidFill>
              </a:rPr>
              <a:t>“FACEBOOK</a:t>
            </a:r>
            <a:endParaRPr sz="1800" b="1">
              <a:solidFill>
                <a:srgbClr val="4A86E8"/>
              </a:solidFill>
            </a:endParaRPr>
          </a:p>
          <a:p>
            <a:pPr marL="0" lvl="0" indent="0" algn="l" rtl="0">
              <a:spcBef>
                <a:spcPts val="0"/>
              </a:spcBef>
              <a:spcAft>
                <a:spcPts val="0"/>
              </a:spcAft>
              <a:buNone/>
            </a:pPr>
            <a:r>
              <a:rPr lang="ko-KR" sz="1800" b="1">
                <a:solidFill>
                  <a:srgbClr val="4A86E8"/>
                </a:solidFill>
              </a:rPr>
              <a:t>  2억6천700만명    개인정보유출!!”</a:t>
            </a:r>
            <a:endParaRPr sz="1800" b="1">
              <a:solidFill>
                <a:srgbClr val="4A86E8"/>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DID</a:t>
            </a:r>
            <a:endParaRPr/>
          </a:p>
        </p:txBody>
      </p:sp>
      <p:sp>
        <p:nvSpPr>
          <p:cNvPr id="423" name="Google Shape;423;p5"/>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r>
              <a:rPr lang="ko-KR"/>
              <a:t>등장배경</a:t>
            </a:r>
            <a:endParaRPr/>
          </a:p>
        </p:txBody>
      </p:sp>
      <p:sp>
        <p:nvSpPr>
          <p:cNvPr id="424" name="Google Shape;424;p5"/>
          <p:cNvSpPr txBox="1"/>
          <p:nvPr/>
        </p:nvSpPr>
        <p:spPr>
          <a:xfrm>
            <a:off x="179512" y="1059582"/>
            <a:ext cx="8856984" cy="378007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lt1"/>
              </a:buClr>
              <a:buSzPts val="1800"/>
              <a:buFont typeface="Noto Sans Symbols"/>
              <a:buChar char="●"/>
            </a:pPr>
            <a:r>
              <a:rPr lang="ko-KR" sz="1800" b="0" i="0" u="none" strike="noStrike" cap="none">
                <a:solidFill>
                  <a:schemeClr val="lt1"/>
                </a:solidFill>
                <a:latin typeface="Arial"/>
                <a:ea typeface="Arial"/>
                <a:cs typeface="Arial"/>
                <a:sym typeface="Arial"/>
              </a:rPr>
              <a:t>현실에서 가장 중요한 가치를 담고 있는 정보는 신원(ID)에 대한 정보. </a:t>
            </a:r>
            <a:endParaRPr/>
          </a:p>
          <a:p>
            <a:pPr marL="285750" marR="0" lvl="0" indent="-171450" algn="l" rtl="0">
              <a:lnSpc>
                <a:spcPct val="150000"/>
              </a:lnSpc>
              <a:spcBef>
                <a:spcPts val="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285750" marR="0" lvl="0" indent="-285750" algn="l" rtl="0">
              <a:lnSpc>
                <a:spcPct val="150000"/>
              </a:lnSpc>
              <a:spcBef>
                <a:spcPts val="0"/>
              </a:spcBef>
              <a:spcAft>
                <a:spcPts val="0"/>
              </a:spcAft>
              <a:buClr>
                <a:schemeClr val="lt1"/>
              </a:buClr>
              <a:buSzPts val="1800"/>
              <a:buFont typeface="Noto Sans Symbols"/>
              <a:buChar char="●"/>
            </a:pPr>
            <a:r>
              <a:rPr lang="ko-KR" sz="1800" b="0" i="0" u="none" strike="noStrike" cap="none">
                <a:solidFill>
                  <a:schemeClr val="lt1"/>
                </a:solidFill>
                <a:latin typeface="Arial"/>
                <a:ea typeface="Arial"/>
                <a:cs typeface="Arial"/>
                <a:sym typeface="Arial"/>
              </a:rPr>
              <a:t>개인의 신원 정보를 다른 누군가가 마음대로 복제할 수 있게 된다면 인터넷 환경에서 ＇나＇라는 존재 역시 무한대로 복제될 수 있음을 뜻함. </a:t>
            </a:r>
            <a:endParaRPr/>
          </a:p>
          <a:p>
            <a:pPr marL="285750" marR="0" lvl="0" indent="-171450" algn="l" rtl="0">
              <a:lnSpc>
                <a:spcPct val="150000"/>
              </a:lnSpc>
              <a:spcBef>
                <a:spcPts val="0"/>
              </a:spcBef>
              <a:spcAft>
                <a:spcPts val="0"/>
              </a:spcAft>
              <a:buClr>
                <a:schemeClr val="dk1"/>
              </a:buClr>
              <a:buSzPts val="1800"/>
              <a:buFont typeface="Noto Sans Symbols"/>
              <a:buNone/>
            </a:pPr>
            <a:endParaRPr sz="1800" b="0" i="0" u="none" strike="noStrike" cap="none">
              <a:solidFill>
                <a:schemeClr val="lt1"/>
              </a:solidFill>
              <a:latin typeface="Arial"/>
              <a:ea typeface="Arial"/>
              <a:cs typeface="Arial"/>
              <a:sym typeface="Arial"/>
            </a:endParaRPr>
          </a:p>
          <a:p>
            <a:pPr marL="285750" marR="0" lvl="0" indent="-285750" algn="l" rtl="0">
              <a:lnSpc>
                <a:spcPct val="150000"/>
              </a:lnSpc>
              <a:spcBef>
                <a:spcPts val="0"/>
              </a:spcBef>
              <a:spcAft>
                <a:spcPts val="0"/>
              </a:spcAft>
              <a:buClr>
                <a:schemeClr val="lt1"/>
              </a:buClr>
              <a:buSzPts val="1800"/>
              <a:buFont typeface="Noto Sans Symbols"/>
              <a:buChar char="●"/>
            </a:pPr>
            <a:r>
              <a:rPr lang="ko-KR" sz="1800" b="0" i="0" u="none" strike="noStrike" cap="none">
                <a:solidFill>
                  <a:schemeClr val="lt1"/>
                </a:solidFill>
                <a:latin typeface="Arial"/>
                <a:ea typeface="Arial"/>
                <a:cs typeface="Arial"/>
                <a:sym typeface="Arial"/>
              </a:rPr>
              <a:t>이는 곧 복제본이 진본의 금융계좌를 마음대로 통제할 수 있으며, 공적인 서비스마저 서슴지 않고 이용할 수 있게 되는 결과를 낳을 수 있음. 때문에 </a:t>
            </a:r>
            <a:r>
              <a:rPr lang="ko-KR" sz="1800" b="0" i="0" u="none" strike="noStrike" cap="none">
                <a:solidFill>
                  <a:srgbClr val="FF9900"/>
                </a:solidFill>
                <a:latin typeface="Arial"/>
                <a:ea typeface="Arial"/>
                <a:cs typeface="Arial"/>
                <a:sym typeface="Arial"/>
              </a:rPr>
              <a:t>현재의 인터넷 환경에서 신원정보를 공유할 때 반드시 '신뢰할 수 있는 제3자 기관(TTP)'이 보증한 인증서가 필요.</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DID</a:t>
            </a:r>
            <a:endParaRPr/>
          </a:p>
        </p:txBody>
      </p:sp>
      <p:sp>
        <p:nvSpPr>
          <p:cNvPr id="430" name="Google Shape;430;p6"/>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r>
              <a:rPr lang="ko-KR"/>
              <a:t>등장배경</a:t>
            </a:r>
            <a:endParaRPr/>
          </a:p>
        </p:txBody>
      </p:sp>
      <p:sp>
        <p:nvSpPr>
          <p:cNvPr id="431" name="Google Shape;431;p6"/>
          <p:cNvSpPr txBox="1"/>
          <p:nvPr/>
        </p:nvSpPr>
        <p:spPr>
          <a:xfrm>
            <a:off x="179512" y="1059582"/>
            <a:ext cx="8856984" cy="294907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800" b="0" i="0" u="none" strike="noStrike" cap="none">
                <a:solidFill>
                  <a:schemeClr val="accent2"/>
                </a:solidFill>
                <a:latin typeface="Arial"/>
                <a:ea typeface="Arial"/>
                <a:cs typeface="Arial"/>
                <a:sym typeface="Arial"/>
              </a:rPr>
              <a:t>● </a:t>
            </a:r>
            <a:r>
              <a:rPr lang="ko-KR" sz="1800" b="0" i="0" u="none" strike="noStrike" cap="none">
                <a:solidFill>
                  <a:schemeClr val="lt1"/>
                </a:solidFill>
                <a:latin typeface="Arial"/>
                <a:ea typeface="Arial"/>
                <a:cs typeface="Arial"/>
                <a:sym typeface="Arial"/>
              </a:rPr>
              <a:t>그런데</a:t>
            </a:r>
            <a:r>
              <a:rPr lang="ko-KR" sz="1800" b="0" i="0" u="none" strike="noStrike" cap="none">
                <a:solidFill>
                  <a:schemeClr val="accent2"/>
                </a:solidFill>
                <a:latin typeface="Arial"/>
                <a:ea typeface="Arial"/>
                <a:cs typeface="Arial"/>
                <a:sym typeface="Arial"/>
              </a:rPr>
              <a:t> </a:t>
            </a:r>
            <a:r>
              <a:rPr lang="ko-KR" sz="1800" b="0" i="0" u="none" strike="noStrike" cap="none">
                <a:solidFill>
                  <a:schemeClr val="lt1"/>
                </a:solidFill>
                <a:latin typeface="Arial"/>
                <a:ea typeface="Arial"/>
                <a:cs typeface="Arial"/>
                <a:sym typeface="Arial"/>
              </a:rPr>
              <a:t>현재 신원정보를 이용하고 관리하는 데는 상당한 번거로움과 문제점이 있음.  </a:t>
            </a:r>
            <a:endParaRPr sz="1800" b="0" i="0" u="none" strike="noStrike" cap="none">
              <a:solidFill>
                <a:schemeClr val="lt1"/>
              </a:solidFill>
              <a:latin typeface="Arial"/>
              <a:ea typeface="Arial"/>
              <a:cs typeface="Arial"/>
              <a:sym typeface="Arial"/>
            </a:endParaRPr>
          </a:p>
          <a:p>
            <a:pPr marL="0" marR="0" lvl="0" indent="0" algn="l" rtl="0">
              <a:lnSpc>
                <a:spcPct val="150000"/>
              </a:lnSpc>
              <a:spcBef>
                <a:spcPts val="0"/>
              </a:spcBef>
              <a:spcAft>
                <a:spcPts val="0"/>
              </a:spcAft>
              <a:buNone/>
            </a:pPr>
            <a:endParaRPr sz="1800" b="0" i="0" u="none" strike="noStrike" cap="none">
              <a:solidFill>
                <a:srgbClr val="FF3300"/>
              </a:solidFill>
              <a:latin typeface="Arial"/>
              <a:ea typeface="Arial"/>
              <a:cs typeface="Arial"/>
              <a:sym typeface="Arial"/>
            </a:endParaRPr>
          </a:p>
          <a:p>
            <a:pPr marL="0" marR="0" lvl="0" indent="0" algn="l" rtl="0">
              <a:lnSpc>
                <a:spcPct val="150000"/>
              </a:lnSpc>
              <a:spcBef>
                <a:spcPts val="0"/>
              </a:spcBef>
              <a:spcAft>
                <a:spcPts val="0"/>
              </a:spcAft>
              <a:buNone/>
            </a:pPr>
            <a:r>
              <a:rPr lang="ko-KR" sz="1800" b="0" i="0" u="none" strike="noStrike" cap="none">
                <a:solidFill>
                  <a:srgbClr val="FF3300"/>
                </a:solidFill>
                <a:latin typeface="Arial"/>
                <a:ea typeface="Arial"/>
                <a:cs typeface="Arial"/>
                <a:sym typeface="Arial"/>
              </a:rPr>
              <a:t>1) 공인인증서의 발급과 이용상의 불편함</a:t>
            </a:r>
            <a:endParaRPr sz="1800" b="0" i="0" u="none" strike="noStrike" cap="none">
              <a:solidFill>
                <a:srgbClr val="FF3300"/>
              </a:solidFill>
              <a:latin typeface="Arial"/>
              <a:ea typeface="Arial"/>
              <a:cs typeface="Arial"/>
              <a:sym typeface="Arial"/>
            </a:endParaRPr>
          </a:p>
          <a:p>
            <a:pPr marL="0" marR="0" lvl="0" indent="0" algn="l" rtl="0">
              <a:lnSpc>
                <a:spcPct val="150000"/>
              </a:lnSpc>
              <a:spcBef>
                <a:spcPts val="0"/>
              </a:spcBef>
              <a:spcAft>
                <a:spcPts val="0"/>
              </a:spcAft>
              <a:buNone/>
            </a:pPr>
            <a:r>
              <a:rPr lang="ko-KR" sz="1800" b="0" i="0" u="none" strike="noStrike" cap="none">
                <a:solidFill>
                  <a:schemeClr val="lt1"/>
                </a:solidFill>
                <a:latin typeface="Arial"/>
                <a:ea typeface="Arial"/>
                <a:cs typeface="Arial"/>
                <a:sym typeface="Arial"/>
              </a:rPr>
              <a:t>  -&gt; 인터넷을 통해 앱과 각종 서비스를 이용하기 위해서는 공인인증서를 통한 아이디 인증이 필수적. 다만 인증서를 발급하고 이용하는 과정에서 상당한 시간적인 마찰이 유발되어 내가 나임을 입증하는 일에 상당한 자원을 낭비하고 있는 느낌을 지울 수 없음.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DID</a:t>
            </a:r>
            <a:endParaRPr/>
          </a:p>
        </p:txBody>
      </p:sp>
      <p:sp>
        <p:nvSpPr>
          <p:cNvPr id="437" name="Google Shape;437;p7"/>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r>
              <a:rPr lang="ko-KR"/>
              <a:t>등장배경</a:t>
            </a:r>
            <a:endParaRPr/>
          </a:p>
        </p:txBody>
      </p:sp>
      <p:sp>
        <p:nvSpPr>
          <p:cNvPr id="438" name="Google Shape;438;p7"/>
          <p:cNvSpPr txBox="1"/>
          <p:nvPr/>
        </p:nvSpPr>
        <p:spPr>
          <a:xfrm>
            <a:off x="179512" y="1059582"/>
            <a:ext cx="8856984" cy="378007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800" b="0" i="0" u="none" strike="noStrike" cap="none">
                <a:solidFill>
                  <a:schemeClr val="accent2"/>
                </a:solidFill>
                <a:latin typeface="Arial"/>
                <a:ea typeface="Arial"/>
                <a:cs typeface="Arial"/>
                <a:sym typeface="Arial"/>
              </a:rPr>
              <a:t>● </a:t>
            </a:r>
            <a:r>
              <a:rPr lang="ko-KR" sz="1800" b="0" i="0" u="none" strike="noStrike" cap="none">
                <a:solidFill>
                  <a:schemeClr val="lt1"/>
                </a:solidFill>
                <a:latin typeface="Arial"/>
                <a:ea typeface="Arial"/>
                <a:cs typeface="Arial"/>
                <a:sym typeface="Arial"/>
              </a:rPr>
              <a:t>그런데</a:t>
            </a:r>
            <a:r>
              <a:rPr lang="ko-KR" sz="1800" b="0" i="0" u="none" strike="noStrike" cap="none">
                <a:solidFill>
                  <a:schemeClr val="accent2"/>
                </a:solidFill>
                <a:latin typeface="Arial"/>
                <a:ea typeface="Arial"/>
                <a:cs typeface="Arial"/>
                <a:sym typeface="Arial"/>
              </a:rPr>
              <a:t> </a:t>
            </a:r>
            <a:r>
              <a:rPr lang="ko-KR" sz="1800" b="0" i="0" u="none" strike="noStrike" cap="none">
                <a:solidFill>
                  <a:schemeClr val="lt1"/>
                </a:solidFill>
                <a:latin typeface="Arial"/>
                <a:ea typeface="Arial"/>
                <a:cs typeface="Arial"/>
                <a:sym typeface="Arial"/>
              </a:rPr>
              <a:t>현재 신원정보를 이용하고 관리하는 데는 상당한 번거로움과 문제점이 있음. </a:t>
            </a:r>
            <a:endParaRPr/>
          </a:p>
          <a:p>
            <a:pPr marL="0" marR="0" lvl="0" indent="0" algn="l" rtl="0">
              <a:lnSpc>
                <a:spcPct val="150000"/>
              </a:lnSpc>
              <a:spcBef>
                <a:spcPts val="0"/>
              </a:spcBef>
              <a:spcAft>
                <a:spcPts val="0"/>
              </a:spcAft>
              <a:buNone/>
            </a:pPr>
            <a:endParaRPr sz="1800" b="0" i="0" u="none" strike="noStrike" cap="none">
              <a:solidFill>
                <a:srgbClr val="FF3300"/>
              </a:solidFill>
              <a:latin typeface="Arial"/>
              <a:ea typeface="Arial"/>
              <a:cs typeface="Arial"/>
              <a:sym typeface="Arial"/>
            </a:endParaRPr>
          </a:p>
          <a:p>
            <a:pPr marL="0" marR="0" lvl="0" indent="0" algn="l" rtl="0">
              <a:lnSpc>
                <a:spcPct val="150000"/>
              </a:lnSpc>
              <a:spcBef>
                <a:spcPts val="0"/>
              </a:spcBef>
              <a:spcAft>
                <a:spcPts val="0"/>
              </a:spcAft>
              <a:buNone/>
            </a:pPr>
            <a:r>
              <a:rPr lang="ko-KR" sz="1800" b="0" i="0" u="none" strike="noStrike" cap="none">
                <a:solidFill>
                  <a:srgbClr val="FF3300"/>
                </a:solidFill>
                <a:latin typeface="Arial"/>
                <a:ea typeface="Arial"/>
                <a:cs typeface="Arial"/>
                <a:sym typeface="Arial"/>
              </a:rPr>
              <a:t>2) 신원 데이터의 유출과 도용범죄의 우려 </a:t>
            </a:r>
            <a:endParaRPr/>
          </a:p>
          <a:p>
            <a:pPr marL="0" marR="0" lvl="0" indent="0" algn="l" rtl="0">
              <a:lnSpc>
                <a:spcPct val="150000"/>
              </a:lnSpc>
              <a:spcBef>
                <a:spcPts val="0"/>
              </a:spcBef>
              <a:spcAft>
                <a:spcPts val="0"/>
              </a:spcAft>
              <a:buNone/>
            </a:pPr>
            <a:r>
              <a:rPr lang="ko-KR" sz="1800" b="0" i="0" u="none" strike="noStrike" cap="none">
                <a:solidFill>
                  <a:schemeClr val="lt1"/>
                </a:solidFill>
                <a:latin typeface="Arial"/>
                <a:ea typeface="Arial"/>
                <a:cs typeface="Arial"/>
                <a:sym typeface="Arial"/>
              </a:rPr>
              <a:t>  -&gt; 인터넷 환경에서 각종 앱이나 서비스를 이용하기 위해서는 서비스 이용자에게 개인정보를 수집하고 이용할 권한 등을 모두 허용해줘야 함. 이때 사용자에게는 자신의 개인정보를 통제할 능력이나 수단이 존재하지 않지만 서비스 제공자는 방대한 사용자 개인정보를 중앙서버에 저장 해놓게 됨. 이러한 경우에 개인정보유출 문제가 발생할 가능성이 있음. 현재의 시스템 하에는 부주의 또는 악의 등 개인정보유출 사고가 발생하는 것을 미연에 방지할 수 없고, 그 피해는 매우 심각함.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8"/>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DID</a:t>
            </a:r>
            <a:endParaRPr/>
          </a:p>
        </p:txBody>
      </p:sp>
      <p:sp>
        <p:nvSpPr>
          <p:cNvPr id="444" name="Google Shape;444;p8"/>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r>
              <a:rPr lang="ko-KR"/>
              <a:t>등장배경</a:t>
            </a:r>
            <a:endParaRPr/>
          </a:p>
        </p:txBody>
      </p:sp>
      <p:sp>
        <p:nvSpPr>
          <p:cNvPr id="445" name="Google Shape;445;p8"/>
          <p:cNvSpPr txBox="1"/>
          <p:nvPr/>
        </p:nvSpPr>
        <p:spPr>
          <a:xfrm>
            <a:off x="1043608" y="1059582"/>
            <a:ext cx="6552728" cy="35548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accent2"/>
              </a:solidFill>
              <a:latin typeface="Arial"/>
              <a:ea typeface="Arial"/>
              <a:cs typeface="Arial"/>
              <a:sym typeface="Arial"/>
            </a:endParaRPr>
          </a:p>
          <a:p>
            <a:pPr marL="0" marR="0" lvl="0" indent="0" algn="l" rtl="0">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현재</a:t>
            </a: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신원정보 이용관리의 번거로움</a:t>
            </a:r>
            <a:endParaRPr sz="1800">
              <a:solidFill>
                <a:schemeClr val="lt1"/>
              </a:solidFill>
              <a:latin typeface="Arial"/>
              <a:ea typeface="Arial"/>
              <a:cs typeface="Arial"/>
              <a:sym typeface="Arial"/>
            </a:endParaRPr>
          </a:p>
          <a:p>
            <a:pPr marL="0" marR="0" lvl="0" indent="0" algn="l" rtl="0">
              <a:lnSpc>
                <a:spcPct val="150000"/>
              </a:lnSpc>
              <a:spcBef>
                <a:spcPts val="0"/>
              </a:spcBef>
              <a:spcAft>
                <a:spcPts val="0"/>
              </a:spcAft>
              <a:buNone/>
            </a:pPr>
            <a:endParaRPr sz="1800">
              <a:solidFill>
                <a:schemeClr val="accent2"/>
              </a:solidFill>
              <a:latin typeface="Arial"/>
              <a:ea typeface="Arial"/>
              <a:cs typeface="Arial"/>
              <a:sym typeface="Arial"/>
            </a:endParaRPr>
          </a:p>
          <a:p>
            <a:pPr marL="0" marR="0" lvl="0" indent="0" algn="l" rtl="0">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웹, 어플리케이션 등에서 공인인증서 서비스 발급 및 이용상의 불편함</a:t>
            </a:r>
            <a:endParaRPr sz="1800">
              <a:solidFill>
                <a:schemeClr val="lt1"/>
              </a:solidFill>
              <a:latin typeface="Arial"/>
              <a:ea typeface="Arial"/>
              <a:cs typeface="Arial"/>
              <a:sym typeface="Arial"/>
            </a:endParaRPr>
          </a:p>
          <a:p>
            <a:pPr marL="0" marR="0" lvl="0" indent="0" algn="l" rtl="0">
              <a:lnSpc>
                <a:spcPct val="150000"/>
              </a:lnSpc>
              <a:spcBef>
                <a:spcPts val="0"/>
              </a:spcBef>
              <a:spcAft>
                <a:spcPts val="0"/>
              </a:spcAft>
              <a:buNone/>
            </a:pPr>
            <a:endParaRPr sz="1800">
              <a:solidFill>
                <a:schemeClr val="accent2"/>
              </a:solidFill>
              <a:latin typeface="Arial"/>
              <a:ea typeface="Arial"/>
              <a:cs typeface="Arial"/>
              <a:sym typeface="Arial"/>
            </a:endParaRPr>
          </a:p>
          <a:p>
            <a:pPr marL="0" marR="0" lvl="0" indent="0" algn="l" rtl="0">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시스템 오류, 악의적 행동 등 개인정보 유출 사고를 미연에 방지하기 어려움으로 인한 피해</a:t>
            </a:r>
            <a:endParaRPr sz="1800">
              <a:solidFill>
                <a:schemeClr val="lt1"/>
              </a:solidFill>
              <a:latin typeface="Arial"/>
              <a:ea typeface="Arial"/>
              <a:cs typeface="Arial"/>
              <a:sym typeface="Arial"/>
            </a:endParaRPr>
          </a:p>
          <a:p>
            <a:pPr marL="0" marR="0" lvl="0" indent="0" algn="l" rtl="0">
              <a:spcBef>
                <a:spcPts val="0"/>
              </a:spcBef>
              <a:spcAft>
                <a:spcPts val="0"/>
              </a:spcAft>
              <a:buNone/>
            </a:pPr>
            <a:endParaRPr sz="1800">
              <a:solidFill>
                <a:schemeClr val="accent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9"/>
          <p:cNvSpPr txBox="1">
            <a:spLocks noGrp="1"/>
          </p:cNvSpPr>
          <p:nvPr>
            <p:ph type="body" idx="1"/>
          </p:nvPr>
        </p:nvSpPr>
        <p:spPr>
          <a:xfrm>
            <a:off x="4860032" y="1851670"/>
            <a:ext cx="3168352" cy="10081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6000"/>
              <a:buNone/>
            </a:pPr>
            <a:r>
              <a:rPr lang="ko-KR" sz="6000"/>
              <a:t>3</a:t>
            </a:r>
            <a:endParaRPr sz="6000"/>
          </a:p>
        </p:txBody>
      </p:sp>
      <p:sp>
        <p:nvSpPr>
          <p:cNvPr id="451" name="Google Shape;451;p9"/>
          <p:cNvSpPr txBox="1">
            <a:spLocks noGrp="1"/>
          </p:cNvSpPr>
          <p:nvPr>
            <p:ph type="body" idx="2"/>
          </p:nvPr>
        </p:nvSpPr>
        <p:spPr>
          <a:xfrm>
            <a:off x="4860032" y="2859782"/>
            <a:ext cx="3168352" cy="50405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2000"/>
              <a:buNone/>
            </a:pPr>
            <a:r>
              <a:rPr lang="ko-KR" sz="2000" b="1"/>
              <a:t>DID란?</a:t>
            </a:r>
            <a:endParaRPr sz="20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10"/>
          <p:cNvPicPr preferRelativeResize="0"/>
          <p:nvPr/>
        </p:nvPicPr>
        <p:blipFill rotWithShape="1">
          <a:blip r:embed="rId3">
            <a:alphaModFix/>
          </a:blip>
          <a:srcRect/>
          <a:stretch/>
        </p:blipFill>
        <p:spPr>
          <a:xfrm>
            <a:off x="323528" y="274422"/>
            <a:ext cx="8496944" cy="45946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11" descr="DID에 대한 이미지 검색결과"/>
          <p:cNvPicPr preferRelativeResize="0"/>
          <p:nvPr/>
        </p:nvPicPr>
        <p:blipFill rotWithShape="1">
          <a:blip r:embed="rId3">
            <a:alphaModFix/>
          </a:blip>
          <a:srcRect/>
          <a:stretch/>
        </p:blipFill>
        <p:spPr>
          <a:xfrm>
            <a:off x="539552" y="295594"/>
            <a:ext cx="8064896" cy="455231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2"/>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분산신원확인(DID, Decentralized IDentity)</a:t>
            </a:r>
            <a:endParaRPr/>
          </a:p>
        </p:txBody>
      </p:sp>
      <p:sp>
        <p:nvSpPr>
          <p:cNvPr id="467" name="Google Shape;467;p12"/>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r>
              <a:rPr lang="ko-KR"/>
              <a:t>정의</a:t>
            </a:r>
            <a:endParaRPr/>
          </a:p>
        </p:txBody>
      </p:sp>
      <p:sp>
        <p:nvSpPr>
          <p:cNvPr id="468" name="Google Shape;468;p12"/>
          <p:cNvSpPr txBox="1"/>
          <p:nvPr/>
        </p:nvSpPr>
        <p:spPr>
          <a:xfrm>
            <a:off x="1196700" y="2080575"/>
            <a:ext cx="6750600" cy="1703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DID는 블록체인을 기반으로 한 신분증으로 중앙 시스템에 의해 통제되지 않고 </a:t>
            </a:r>
            <a:r>
              <a:rPr lang="ko-KR" sz="1800">
                <a:solidFill>
                  <a:schemeClr val="lt1"/>
                </a:solidFill>
              </a:rPr>
              <a:t>이</a:t>
            </a:r>
            <a:r>
              <a:rPr lang="ko-KR" sz="1800">
                <a:solidFill>
                  <a:schemeClr val="lt1"/>
                </a:solidFill>
                <a:latin typeface="Arial"/>
                <a:ea typeface="Arial"/>
                <a:cs typeface="Arial"/>
                <a:sym typeface="Arial"/>
              </a:rPr>
              <a:t>용자 </a:t>
            </a:r>
            <a:r>
              <a:rPr lang="ko-KR" sz="1800">
                <a:solidFill>
                  <a:srgbClr val="FF0000"/>
                </a:solidFill>
                <a:latin typeface="Arial"/>
                <a:ea typeface="Arial"/>
                <a:cs typeface="Arial"/>
                <a:sym typeface="Arial"/>
              </a:rPr>
              <a:t>스스로가 자신의 신원정보를 관리</a:t>
            </a:r>
            <a:r>
              <a:rPr lang="ko-KR" sz="1800">
                <a:solidFill>
                  <a:schemeClr val="lt1"/>
                </a:solidFill>
                <a:latin typeface="Arial"/>
                <a:ea typeface="Arial"/>
                <a:cs typeface="Arial"/>
                <a:sym typeface="Arial"/>
              </a:rPr>
              <a:t>하고 통제할 수 있도록 하는 디지털화 된 신원관리 시스템</a:t>
            </a:r>
            <a:endParaRPr sz="1800">
              <a:solidFill>
                <a:schemeClr val="lt1"/>
              </a:solidFill>
              <a:latin typeface="Arial"/>
              <a:ea typeface="Arial"/>
              <a:cs typeface="Arial"/>
              <a:sym typeface="Arial"/>
            </a:endParaRPr>
          </a:p>
          <a:p>
            <a:pPr marL="0" marR="0" lvl="0" indent="0" algn="l" rtl="0">
              <a:lnSpc>
                <a:spcPct val="150000"/>
              </a:lnSpc>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6cf4c818e5_0_0"/>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DID 프로젝트 계기</a:t>
            </a:r>
            <a:endParaRPr/>
          </a:p>
        </p:txBody>
      </p:sp>
      <p:sp>
        <p:nvSpPr>
          <p:cNvPr id="183" name="Google Shape;183;g6cf4c818e5_0_0"/>
          <p:cNvSpPr/>
          <p:nvPr/>
        </p:nvSpPr>
        <p:spPr>
          <a:xfrm>
            <a:off x="6888800" y="4130713"/>
            <a:ext cx="2257500" cy="10260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sz="1600" b="1">
                <a:highlight>
                  <a:srgbClr val="FFFFFF"/>
                </a:highlight>
              </a:rPr>
              <a:t>Target :편의점 사장님</a:t>
            </a:r>
            <a:endParaRPr sz="1600" b="1">
              <a:highlight>
                <a:srgbClr val="FFFFFF"/>
              </a:highlight>
            </a:endParaRPr>
          </a:p>
        </p:txBody>
      </p:sp>
      <p:pic>
        <p:nvPicPr>
          <p:cNvPr id="184" name="Google Shape;184;g6cf4c818e5_0_0"/>
          <p:cNvPicPr preferRelativeResize="0"/>
          <p:nvPr/>
        </p:nvPicPr>
        <p:blipFill>
          <a:blip r:embed="rId3">
            <a:alphaModFix/>
          </a:blip>
          <a:stretch>
            <a:fillRect/>
          </a:stretch>
        </p:blipFill>
        <p:spPr>
          <a:xfrm>
            <a:off x="1180075" y="1352800"/>
            <a:ext cx="6336375" cy="3158650"/>
          </a:xfrm>
          <a:prstGeom prst="rect">
            <a:avLst/>
          </a:prstGeom>
          <a:noFill/>
          <a:ln>
            <a:noFill/>
          </a:ln>
        </p:spPr>
      </p:pic>
      <p:sp>
        <p:nvSpPr>
          <p:cNvPr id="185" name="Google Shape;185;g6cf4c818e5_0_0"/>
          <p:cNvSpPr/>
          <p:nvPr/>
        </p:nvSpPr>
        <p:spPr>
          <a:xfrm>
            <a:off x="5990025" y="1352800"/>
            <a:ext cx="2360100" cy="1756800"/>
          </a:xfrm>
          <a:prstGeom prst="wedgeRoundRectCallout">
            <a:avLst>
              <a:gd name="adj1" fmla="val -42390"/>
              <a:gd name="adj2" fmla="val 64226"/>
              <a:gd name="adj3" fmla="val 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sz="2500" b="1">
                <a:latin typeface="Comic Sans MS"/>
                <a:ea typeface="Comic Sans MS"/>
                <a:cs typeface="Comic Sans MS"/>
                <a:sym typeface="Comic Sans MS"/>
              </a:rPr>
              <a:t>“무분별한 술,담배판매 이대로 괜찮은가?“</a:t>
            </a:r>
            <a:endParaRPr sz="2500" b="1">
              <a:latin typeface="Comic Sans MS"/>
              <a:ea typeface="Comic Sans MS"/>
              <a:cs typeface="Comic Sans MS"/>
              <a:sym typeface="Comic Sans MS"/>
            </a:endParaRPr>
          </a:p>
        </p:txBody>
      </p:sp>
      <p:pic>
        <p:nvPicPr>
          <p:cNvPr id="186" name="Google Shape;186;g6cf4c818e5_0_0"/>
          <p:cNvPicPr preferRelativeResize="0"/>
          <p:nvPr/>
        </p:nvPicPr>
        <p:blipFill>
          <a:blip r:embed="rId4">
            <a:alphaModFix/>
          </a:blip>
          <a:stretch>
            <a:fillRect/>
          </a:stretch>
        </p:blipFill>
        <p:spPr>
          <a:xfrm>
            <a:off x="7516447" y="3271800"/>
            <a:ext cx="1629849" cy="858925"/>
          </a:xfrm>
          <a:prstGeom prst="rect">
            <a:avLst/>
          </a:prstGeom>
          <a:noFill/>
          <a:ln>
            <a:noFill/>
          </a:ln>
        </p:spPr>
      </p:pic>
      <p:sp>
        <p:nvSpPr>
          <p:cNvPr id="187" name="Google Shape;187;g6cf4c818e5_0_0"/>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Clr>
                <a:schemeClr val="dk1"/>
              </a:buClr>
              <a:buSzPts val="1100"/>
              <a:buFont typeface="Arial"/>
              <a:buNone/>
            </a:pPr>
            <a:r>
              <a:rPr lang="ko-KR"/>
              <a:t>DCB(DID Credential Bank)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4"/>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분산신원확인(DID)</a:t>
            </a:r>
            <a:endParaRPr/>
          </a:p>
        </p:txBody>
      </p:sp>
      <p:sp>
        <p:nvSpPr>
          <p:cNvPr id="474" name="Google Shape;474;p14"/>
          <p:cNvSpPr txBox="1"/>
          <p:nvPr/>
        </p:nvSpPr>
        <p:spPr>
          <a:xfrm>
            <a:off x="3124350" y="1261450"/>
            <a:ext cx="5894400" cy="3769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1800">
                <a:solidFill>
                  <a:srgbClr val="F1C232"/>
                </a:solidFill>
              </a:rPr>
              <a:t>● </a:t>
            </a:r>
            <a:r>
              <a:rPr lang="ko-KR" sz="1800">
                <a:solidFill>
                  <a:schemeClr val="lt1"/>
                </a:solidFill>
              </a:rPr>
              <a:t>분산ID는 블록체인을 기반으로 한 신분증으로 이용자가 스스로가 자신의 신원정보를 관리하고 통제할 수 있도록 하는 디지털화 된 신원관리 시스템</a:t>
            </a:r>
            <a:endParaRPr sz="1800">
              <a:solidFill>
                <a:srgbClr val="FFFFFF"/>
              </a:solidFill>
            </a:endParaRPr>
          </a:p>
          <a:p>
            <a:pPr marL="0" lvl="0" indent="0" algn="l" rtl="0">
              <a:spcBef>
                <a:spcPts val="0"/>
              </a:spcBef>
              <a:spcAft>
                <a:spcPts val="0"/>
              </a:spcAft>
              <a:buNone/>
            </a:pPr>
            <a:endParaRPr sz="1800">
              <a:solidFill>
                <a:srgbClr val="FFFFFF"/>
              </a:solidFill>
            </a:endParaRPr>
          </a:p>
          <a:p>
            <a:pPr marL="0" marR="0" lvl="0" indent="0" algn="l" rtl="0">
              <a:spcBef>
                <a:spcPts val="0"/>
              </a:spcBef>
              <a:spcAft>
                <a:spcPts val="0"/>
              </a:spcAft>
              <a:buNone/>
            </a:pPr>
            <a:endParaRPr sz="1800">
              <a:solidFill>
                <a:srgbClr val="FFFFFF"/>
              </a:solidFill>
            </a:endParaRPr>
          </a:p>
          <a:p>
            <a:pPr marL="0" marR="0" lvl="0" indent="0" algn="l" rtl="0">
              <a:spcBef>
                <a:spcPts val="0"/>
              </a:spcBef>
              <a:spcAft>
                <a:spcPts val="0"/>
              </a:spcAft>
              <a:buNone/>
            </a:pPr>
            <a:r>
              <a:rPr lang="ko-KR" sz="1800">
                <a:solidFill>
                  <a:srgbClr val="F1C232"/>
                </a:solidFill>
                <a:latin typeface="Arial"/>
                <a:ea typeface="Arial"/>
                <a:cs typeface="Arial"/>
                <a:sym typeface="Arial"/>
              </a:rPr>
              <a:t>●</a:t>
            </a:r>
            <a:r>
              <a:rPr lang="ko-KR" sz="1800">
                <a:solidFill>
                  <a:srgbClr val="FFFFFF"/>
                </a:solidFill>
                <a:latin typeface="Arial"/>
                <a:ea typeface="Arial"/>
                <a:cs typeface="Arial"/>
                <a:sym typeface="Arial"/>
              </a:rPr>
              <a:t> 신원관리 지갑에서 공개키와 개인키를 기반으로 신뢰성 있는 기관에게 신원증명을 신청한 후, 개인에게 발행된 </a:t>
            </a:r>
            <a:r>
              <a:rPr lang="ko-KR" sz="1800">
                <a:solidFill>
                  <a:srgbClr val="FFFFFF"/>
                </a:solidFill>
              </a:rPr>
              <a:t>디</a:t>
            </a:r>
            <a:r>
              <a:rPr lang="ko-KR" sz="1800">
                <a:solidFill>
                  <a:srgbClr val="FFFFFF"/>
                </a:solidFill>
                <a:latin typeface="Arial"/>
                <a:ea typeface="Arial"/>
                <a:cs typeface="Arial"/>
                <a:sym typeface="Arial"/>
              </a:rPr>
              <a:t>지털ID가 분산원장에 쓰임으로써 생성</a:t>
            </a:r>
            <a:endParaRPr sz="1800">
              <a:solidFill>
                <a:srgbClr val="FFFFFF"/>
              </a:solidFill>
              <a:latin typeface="Arial"/>
              <a:ea typeface="Arial"/>
              <a:cs typeface="Arial"/>
              <a:sym typeface="Arial"/>
            </a:endParaRPr>
          </a:p>
          <a:p>
            <a:pPr marL="0" marR="0" lvl="0" indent="0" algn="l" rtl="0">
              <a:spcBef>
                <a:spcPts val="0"/>
              </a:spcBef>
              <a:spcAft>
                <a:spcPts val="0"/>
              </a:spcAft>
              <a:buNone/>
            </a:pPr>
            <a:endParaRPr sz="1800">
              <a:solidFill>
                <a:srgbClr val="FFFFFF"/>
              </a:solidFill>
            </a:endParaRPr>
          </a:p>
          <a:p>
            <a:pPr marL="0" marR="0" lvl="0" indent="0" algn="l" rtl="0">
              <a:spcBef>
                <a:spcPts val="0"/>
              </a:spcBef>
              <a:spcAft>
                <a:spcPts val="0"/>
              </a:spcAft>
              <a:buNone/>
            </a:pPr>
            <a:endParaRPr sz="1800">
              <a:solidFill>
                <a:srgbClr val="FFFFFF"/>
              </a:solidFill>
              <a:latin typeface="Arial"/>
              <a:ea typeface="Arial"/>
              <a:cs typeface="Arial"/>
              <a:sym typeface="Arial"/>
            </a:endParaRPr>
          </a:p>
          <a:p>
            <a:pPr marL="0" marR="0" lvl="0" indent="0" algn="l" rtl="0">
              <a:spcBef>
                <a:spcPts val="0"/>
              </a:spcBef>
              <a:spcAft>
                <a:spcPts val="0"/>
              </a:spcAft>
              <a:buNone/>
            </a:pPr>
            <a:r>
              <a:rPr lang="ko-KR" sz="1800">
                <a:solidFill>
                  <a:srgbClr val="F1C232"/>
                </a:solidFill>
                <a:latin typeface="Arial"/>
                <a:ea typeface="Arial"/>
                <a:cs typeface="Arial"/>
                <a:sym typeface="Arial"/>
              </a:rPr>
              <a:t>●</a:t>
            </a:r>
            <a:r>
              <a:rPr lang="ko-KR" sz="1800">
                <a:solidFill>
                  <a:srgbClr val="FFFFFF"/>
                </a:solidFill>
                <a:latin typeface="Arial"/>
                <a:ea typeface="Arial"/>
                <a:cs typeface="Arial"/>
                <a:sym typeface="Arial"/>
              </a:rPr>
              <a:t> 분산신원확인은 중앙화된 권력을 요구하지 않기 때문에 기존 신원확인과는 달리 암호화폐 사용자들이 자금을 관리하듯 사용자가 관리할 수 있다는 점이 특징</a:t>
            </a:r>
            <a:endParaRPr sz="1800">
              <a:solidFill>
                <a:srgbClr val="FFFFFF"/>
              </a:solidFill>
              <a:latin typeface="Arial"/>
              <a:ea typeface="Arial"/>
              <a:cs typeface="Arial"/>
              <a:sym typeface="Arial"/>
            </a:endParaRPr>
          </a:p>
          <a:p>
            <a:pPr marL="0" marR="0" lvl="0" indent="0" algn="l" rtl="0">
              <a:spcBef>
                <a:spcPts val="0"/>
              </a:spcBef>
              <a:spcAft>
                <a:spcPts val="0"/>
              </a:spcAft>
              <a:buNone/>
            </a:pPr>
            <a:endParaRPr sz="1800">
              <a:solidFill>
                <a:schemeClr val="accent2"/>
              </a:solidFill>
              <a:latin typeface="Arial"/>
              <a:ea typeface="Arial"/>
              <a:cs typeface="Arial"/>
              <a:sym typeface="Arial"/>
            </a:endParaRPr>
          </a:p>
        </p:txBody>
      </p:sp>
      <p:sp>
        <p:nvSpPr>
          <p:cNvPr id="475" name="Google Shape;475;p14"/>
          <p:cNvSpPr txBox="1">
            <a:spLocks noGrp="1"/>
          </p:cNvSpPr>
          <p:nvPr>
            <p:ph type="body" idx="2"/>
          </p:nvPr>
        </p:nvSpPr>
        <p:spPr>
          <a:xfrm>
            <a:off x="0" y="699542"/>
            <a:ext cx="9144000" cy="28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r>
              <a:rPr lang="ko-KR"/>
              <a:t>특징</a:t>
            </a:r>
            <a:endParaRPr/>
          </a:p>
        </p:txBody>
      </p:sp>
      <p:pic>
        <p:nvPicPr>
          <p:cNvPr id="476" name="Google Shape;476;p14"/>
          <p:cNvPicPr preferRelativeResize="0"/>
          <p:nvPr/>
        </p:nvPicPr>
        <p:blipFill>
          <a:blip r:embed="rId3">
            <a:alphaModFix/>
          </a:blip>
          <a:stretch>
            <a:fillRect/>
          </a:stretch>
        </p:blipFill>
        <p:spPr>
          <a:xfrm>
            <a:off x="68575" y="1335900"/>
            <a:ext cx="2999099" cy="3620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6"/>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분산신원확인(DID)</a:t>
            </a:r>
            <a:endParaRPr/>
          </a:p>
        </p:txBody>
      </p:sp>
      <p:sp>
        <p:nvSpPr>
          <p:cNvPr id="482" name="Google Shape;482;p16"/>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r>
              <a:rPr lang="ko-KR"/>
              <a:t>특징</a:t>
            </a:r>
            <a:endParaRPr/>
          </a:p>
        </p:txBody>
      </p:sp>
      <p:sp>
        <p:nvSpPr>
          <p:cNvPr id="483" name="Google Shape;483;p16"/>
          <p:cNvSpPr txBox="1"/>
          <p:nvPr/>
        </p:nvSpPr>
        <p:spPr>
          <a:xfrm>
            <a:off x="3223575" y="1420900"/>
            <a:ext cx="5688900" cy="345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rgbClr val="F1C232"/>
                </a:solidFill>
              </a:rPr>
              <a:t>●</a:t>
            </a:r>
            <a:r>
              <a:rPr lang="ko-KR" sz="1800">
                <a:solidFill>
                  <a:srgbClr val="FFFFFF"/>
                </a:solidFill>
                <a:latin typeface="Arial"/>
                <a:ea typeface="Arial"/>
                <a:cs typeface="Arial"/>
                <a:sym typeface="Arial"/>
              </a:rPr>
              <a:t>개인정보사용 및 제공의 주체가 기업에서 개인으로 변화하고 있는 현재 상황에</a:t>
            </a:r>
            <a:r>
              <a:rPr lang="ko-KR" sz="1800">
                <a:solidFill>
                  <a:srgbClr val="FFFFFF"/>
                </a:solidFill>
              </a:rPr>
              <a:t>서</a:t>
            </a:r>
            <a:r>
              <a:rPr lang="ko-KR" sz="1800">
                <a:solidFill>
                  <a:srgbClr val="FFFFFF"/>
                </a:solidFill>
                <a:latin typeface="Arial"/>
                <a:ea typeface="Arial"/>
                <a:cs typeface="Arial"/>
                <a:sym typeface="Arial"/>
              </a:rPr>
              <a:t> 분산ID를 도입하면 개인이 신원주체가 되어 흐름을 통제할 수 있어 신원정보를 투명하게 관리할 수 있음</a:t>
            </a:r>
            <a:endParaRPr sz="1800">
              <a:solidFill>
                <a:srgbClr val="FFFFFF"/>
              </a:solidFill>
              <a:latin typeface="Arial"/>
              <a:ea typeface="Arial"/>
              <a:cs typeface="Arial"/>
              <a:sym typeface="Arial"/>
            </a:endParaRPr>
          </a:p>
          <a:p>
            <a:pPr marL="0" marR="0" lvl="0" indent="0" algn="l" rtl="0">
              <a:spcBef>
                <a:spcPts val="0"/>
              </a:spcBef>
              <a:spcAft>
                <a:spcPts val="0"/>
              </a:spcAft>
              <a:buNone/>
            </a:pPr>
            <a:endParaRPr sz="1800">
              <a:solidFill>
                <a:srgbClr val="FFFFFF"/>
              </a:solidFill>
            </a:endParaRPr>
          </a:p>
          <a:p>
            <a:pPr marL="0" marR="0" lvl="0" indent="0" algn="l" rtl="0">
              <a:spcBef>
                <a:spcPts val="0"/>
              </a:spcBef>
              <a:spcAft>
                <a:spcPts val="0"/>
              </a:spcAft>
              <a:buNone/>
            </a:pPr>
            <a:endParaRPr sz="1800">
              <a:solidFill>
                <a:srgbClr val="FFFFFF"/>
              </a:solidFill>
            </a:endParaRPr>
          </a:p>
          <a:p>
            <a:pPr marL="0" marR="0" lvl="0" indent="0" algn="l" rtl="0">
              <a:spcBef>
                <a:spcPts val="0"/>
              </a:spcBef>
              <a:spcAft>
                <a:spcPts val="0"/>
              </a:spcAft>
              <a:buNone/>
            </a:pPr>
            <a:r>
              <a:rPr lang="ko-KR" sz="1800">
                <a:solidFill>
                  <a:srgbClr val="F1C232"/>
                </a:solidFill>
              </a:rPr>
              <a:t>●</a:t>
            </a:r>
            <a:r>
              <a:rPr lang="ko-KR" sz="1800">
                <a:solidFill>
                  <a:srgbClr val="FFFFFF"/>
                </a:solidFill>
                <a:latin typeface="Arial"/>
                <a:ea typeface="Arial"/>
                <a:cs typeface="Arial"/>
                <a:sym typeface="Arial"/>
              </a:rPr>
              <a:t>사용자가 복수의 DID</a:t>
            </a:r>
            <a:r>
              <a:rPr lang="ko-KR" sz="1800">
                <a:solidFill>
                  <a:srgbClr val="FFFFFF"/>
                </a:solidFill>
              </a:rPr>
              <a:t>를 보유할 수 있고 </a:t>
            </a:r>
            <a:r>
              <a:rPr lang="ko-KR" sz="1800">
                <a:solidFill>
                  <a:srgbClr val="FFFFFF"/>
                </a:solidFill>
                <a:latin typeface="Arial"/>
                <a:ea typeface="Arial"/>
                <a:cs typeface="Arial"/>
                <a:sym typeface="Arial"/>
              </a:rPr>
              <a:t>퍼블릭,프라이빗 여러 블록체인에서 사용 가능 그 외 오직 사용자의 키를 통해서만 DID 접근, 오프체인에 저장되는 신원 정보 </a:t>
            </a:r>
            <a:r>
              <a:rPr lang="ko-KR" sz="1800">
                <a:solidFill>
                  <a:srgbClr val="FFFFFF"/>
                </a:solidFill>
              </a:rPr>
              <a:t>요청</a:t>
            </a:r>
            <a:r>
              <a:rPr lang="ko-KR" sz="1800">
                <a:solidFill>
                  <a:srgbClr val="FFFFFF"/>
                </a:solidFill>
                <a:latin typeface="Arial"/>
                <a:ea typeface="Arial"/>
                <a:cs typeface="Arial"/>
                <a:sym typeface="Arial"/>
              </a:rPr>
              <a:t>, 여러 장치와 클라우드에 걸쳐 복수의 신원 허브 보유 가능 등 블록체인의 특성을 활용한 것이 특징</a:t>
            </a:r>
            <a:endParaRPr sz="1800">
              <a:solidFill>
                <a:schemeClr val="accent2"/>
              </a:solidFill>
              <a:latin typeface="Arial"/>
              <a:ea typeface="Arial"/>
              <a:cs typeface="Arial"/>
              <a:sym typeface="Arial"/>
            </a:endParaRPr>
          </a:p>
        </p:txBody>
      </p:sp>
      <p:pic>
        <p:nvPicPr>
          <p:cNvPr id="484" name="Google Shape;484;p16"/>
          <p:cNvPicPr preferRelativeResize="0"/>
          <p:nvPr/>
        </p:nvPicPr>
        <p:blipFill>
          <a:blip r:embed="rId3">
            <a:alphaModFix/>
          </a:blip>
          <a:stretch>
            <a:fillRect/>
          </a:stretch>
        </p:blipFill>
        <p:spPr>
          <a:xfrm>
            <a:off x="68575" y="1335900"/>
            <a:ext cx="2999099" cy="3620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13"/>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분산신원확인(DID)</a:t>
            </a:r>
            <a:endParaRPr/>
          </a:p>
        </p:txBody>
      </p:sp>
      <p:sp>
        <p:nvSpPr>
          <p:cNvPr id="490" name="Google Shape;490;p13"/>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r>
              <a:rPr lang="ko-KR"/>
              <a:t>기술적 배경</a:t>
            </a:r>
            <a:endParaRPr/>
          </a:p>
        </p:txBody>
      </p:sp>
      <p:sp>
        <p:nvSpPr>
          <p:cNvPr id="491" name="Google Shape;491;p13"/>
          <p:cNvSpPr txBox="1"/>
          <p:nvPr/>
        </p:nvSpPr>
        <p:spPr>
          <a:xfrm>
            <a:off x="107504" y="1027891"/>
            <a:ext cx="8928992" cy="8720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800">
                <a:solidFill>
                  <a:schemeClr val="accent2"/>
                </a:solidFill>
                <a:latin typeface="Arial"/>
                <a:ea typeface="Arial"/>
                <a:cs typeface="Arial"/>
                <a:sym typeface="Arial"/>
              </a:rPr>
              <a:t>● </a:t>
            </a:r>
            <a:r>
              <a:rPr lang="ko-KR" sz="1800">
                <a:solidFill>
                  <a:schemeClr val="lt1"/>
                </a:solidFill>
                <a:latin typeface="Arial"/>
                <a:ea typeface="Arial"/>
                <a:cs typeface="Arial"/>
                <a:sym typeface="Arial"/>
              </a:rPr>
              <a:t>개인정보를 제 3자가 관리하는 인증 구조에서 개인이 개인정보를 직접 소유하고 관리하는 자기주권형 인증구조(</a:t>
            </a:r>
            <a:r>
              <a:rPr lang="ko-KR" sz="1800">
                <a:solidFill>
                  <a:schemeClr val="lt1"/>
                </a:solidFill>
              </a:rPr>
              <a:t>Self Sovereign Identity)</a:t>
            </a:r>
            <a:r>
              <a:rPr lang="ko-KR" sz="1800">
                <a:solidFill>
                  <a:schemeClr val="lt1"/>
                </a:solidFill>
                <a:latin typeface="Arial"/>
                <a:ea typeface="Arial"/>
                <a:cs typeface="Arial"/>
                <a:sym typeface="Arial"/>
              </a:rPr>
              <a:t>로의 변화</a:t>
            </a:r>
            <a:endParaRPr sz="1800">
              <a:solidFill>
                <a:schemeClr val="lt1"/>
              </a:solidFill>
              <a:latin typeface="Arial"/>
              <a:ea typeface="Arial"/>
              <a:cs typeface="Arial"/>
              <a:sym typeface="Arial"/>
            </a:endParaRPr>
          </a:p>
        </p:txBody>
      </p:sp>
      <p:pic>
        <p:nvPicPr>
          <p:cNvPr id="492" name="Google Shape;492;p13" descr="User에 대한 이미지 검색결과"/>
          <p:cNvPicPr preferRelativeResize="0"/>
          <p:nvPr/>
        </p:nvPicPr>
        <p:blipFill rotWithShape="1">
          <a:blip r:embed="rId3">
            <a:alphaModFix/>
          </a:blip>
          <a:srcRect/>
          <a:stretch/>
        </p:blipFill>
        <p:spPr>
          <a:xfrm>
            <a:off x="539552" y="2019580"/>
            <a:ext cx="1296144" cy="1296144"/>
          </a:xfrm>
          <a:prstGeom prst="rect">
            <a:avLst/>
          </a:prstGeom>
          <a:noFill/>
          <a:ln>
            <a:noFill/>
          </a:ln>
        </p:spPr>
      </p:pic>
      <p:grpSp>
        <p:nvGrpSpPr>
          <p:cNvPr id="493" name="Google Shape;493;p13"/>
          <p:cNvGrpSpPr/>
          <p:nvPr/>
        </p:nvGrpSpPr>
        <p:grpSpPr>
          <a:xfrm>
            <a:off x="844234" y="1938175"/>
            <a:ext cx="7291619" cy="3104264"/>
            <a:chOff x="844234" y="1938175"/>
            <a:chExt cx="7291619" cy="3104264"/>
          </a:xfrm>
        </p:grpSpPr>
        <p:pic>
          <p:nvPicPr>
            <p:cNvPr id="494" name="Google Shape;494;p13" descr="네이버 아이콘에 대한 이미지 검색결과"/>
            <p:cNvPicPr preferRelativeResize="0"/>
            <p:nvPr/>
          </p:nvPicPr>
          <p:blipFill rotWithShape="1">
            <a:blip r:embed="rId4">
              <a:alphaModFix/>
            </a:blip>
            <a:srcRect/>
            <a:stretch/>
          </p:blipFill>
          <p:spPr>
            <a:xfrm>
              <a:off x="2195736" y="2396281"/>
              <a:ext cx="1728192" cy="542460"/>
            </a:xfrm>
            <a:prstGeom prst="rect">
              <a:avLst/>
            </a:prstGeom>
            <a:noFill/>
            <a:ln>
              <a:noFill/>
            </a:ln>
          </p:spPr>
        </p:pic>
        <p:pic>
          <p:nvPicPr>
            <p:cNvPr id="495" name="Google Shape;495;p13" descr="인증 아이콘에 대한 이미지 검색결과"/>
            <p:cNvPicPr preferRelativeResize="0"/>
            <p:nvPr/>
          </p:nvPicPr>
          <p:blipFill rotWithShape="1">
            <a:blip r:embed="rId5">
              <a:alphaModFix/>
            </a:blip>
            <a:srcRect/>
            <a:stretch/>
          </p:blipFill>
          <p:spPr>
            <a:xfrm>
              <a:off x="4698557" y="1938175"/>
              <a:ext cx="1115581" cy="1185465"/>
            </a:xfrm>
            <a:prstGeom prst="rect">
              <a:avLst/>
            </a:prstGeom>
            <a:noFill/>
            <a:ln>
              <a:noFill/>
            </a:ln>
          </p:spPr>
        </p:pic>
        <p:pic>
          <p:nvPicPr>
            <p:cNvPr id="496" name="Google Shape;496;p13" descr="User에 대한 이미지 검색결과"/>
            <p:cNvPicPr preferRelativeResize="0"/>
            <p:nvPr/>
          </p:nvPicPr>
          <p:blipFill rotWithShape="1">
            <a:blip r:embed="rId3">
              <a:alphaModFix/>
            </a:blip>
            <a:srcRect/>
            <a:stretch/>
          </p:blipFill>
          <p:spPr>
            <a:xfrm>
              <a:off x="4284241" y="3498256"/>
              <a:ext cx="1296144" cy="1296144"/>
            </a:xfrm>
            <a:prstGeom prst="rect">
              <a:avLst/>
            </a:prstGeom>
            <a:noFill/>
            <a:ln>
              <a:noFill/>
            </a:ln>
          </p:spPr>
        </p:pic>
        <p:pic>
          <p:nvPicPr>
            <p:cNvPr id="497" name="Google Shape;497;p13" descr="인증 아이콘에 대한 이미지 검색결과"/>
            <p:cNvPicPr preferRelativeResize="0"/>
            <p:nvPr/>
          </p:nvPicPr>
          <p:blipFill rotWithShape="1">
            <a:blip r:embed="rId5">
              <a:alphaModFix/>
            </a:blip>
            <a:srcRect/>
            <a:stretch/>
          </p:blipFill>
          <p:spPr>
            <a:xfrm>
              <a:off x="7020272" y="3487642"/>
              <a:ext cx="1115581" cy="1185465"/>
            </a:xfrm>
            <a:prstGeom prst="rect">
              <a:avLst/>
            </a:prstGeom>
            <a:noFill/>
            <a:ln>
              <a:noFill/>
            </a:ln>
          </p:spPr>
        </p:pic>
        <p:sp>
          <p:nvSpPr>
            <p:cNvPr id="498" name="Google Shape;498;p13"/>
            <p:cNvSpPr/>
            <p:nvPr/>
          </p:nvSpPr>
          <p:spPr>
            <a:xfrm>
              <a:off x="1547664" y="2571750"/>
              <a:ext cx="576064" cy="216024"/>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9" name="Google Shape;499;p13"/>
            <p:cNvSpPr/>
            <p:nvPr/>
          </p:nvSpPr>
          <p:spPr>
            <a:xfrm>
              <a:off x="4031940" y="2575983"/>
              <a:ext cx="576064" cy="216024"/>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0" name="Google Shape;500;p13"/>
            <p:cNvSpPr/>
            <p:nvPr/>
          </p:nvSpPr>
          <p:spPr>
            <a:xfrm>
              <a:off x="5364088" y="4089716"/>
              <a:ext cx="1584176" cy="216024"/>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1" name="Google Shape;501;p13"/>
            <p:cNvSpPr txBox="1"/>
            <p:nvPr/>
          </p:nvSpPr>
          <p:spPr>
            <a:xfrm>
              <a:off x="844234" y="3131058"/>
              <a:ext cx="6840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lt1"/>
                  </a:solidFill>
                  <a:latin typeface="Arial"/>
                  <a:ea typeface="Arial"/>
                  <a:cs typeface="Arial"/>
                  <a:sym typeface="Arial"/>
                </a:rPr>
                <a:t>User</a:t>
              </a:r>
              <a:endParaRPr sz="1800">
                <a:solidFill>
                  <a:schemeClr val="lt1"/>
                </a:solidFill>
                <a:latin typeface="Arial"/>
                <a:ea typeface="Arial"/>
                <a:cs typeface="Arial"/>
                <a:sym typeface="Arial"/>
              </a:endParaRPr>
            </a:p>
          </p:txBody>
        </p:sp>
        <p:sp>
          <p:nvSpPr>
            <p:cNvPr id="502" name="Google Shape;502;p13"/>
            <p:cNvSpPr txBox="1"/>
            <p:nvPr/>
          </p:nvSpPr>
          <p:spPr>
            <a:xfrm>
              <a:off x="2162536" y="3123640"/>
              <a:ext cx="1944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lt1"/>
                  </a:solidFill>
                  <a:latin typeface="Arial"/>
                  <a:ea typeface="Arial"/>
                  <a:cs typeface="Arial"/>
                  <a:sym typeface="Arial"/>
                </a:rPr>
                <a:t>Identity Provider</a:t>
              </a:r>
              <a:endParaRPr sz="1800">
                <a:solidFill>
                  <a:schemeClr val="lt1"/>
                </a:solidFill>
                <a:latin typeface="Arial"/>
                <a:ea typeface="Arial"/>
                <a:cs typeface="Arial"/>
                <a:sym typeface="Arial"/>
              </a:endParaRPr>
            </a:p>
          </p:txBody>
        </p:sp>
        <p:sp>
          <p:nvSpPr>
            <p:cNvPr id="503" name="Google Shape;503;p13"/>
            <p:cNvSpPr txBox="1"/>
            <p:nvPr/>
          </p:nvSpPr>
          <p:spPr>
            <a:xfrm>
              <a:off x="4814745" y="3113360"/>
              <a:ext cx="9637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lt1"/>
                  </a:solidFill>
                  <a:latin typeface="Arial"/>
                  <a:ea typeface="Arial"/>
                  <a:cs typeface="Arial"/>
                  <a:sym typeface="Arial"/>
                </a:rPr>
                <a:t>Service</a:t>
              </a:r>
              <a:endParaRPr sz="1800">
                <a:solidFill>
                  <a:schemeClr val="lt1"/>
                </a:solidFill>
                <a:latin typeface="Arial"/>
                <a:ea typeface="Arial"/>
                <a:cs typeface="Arial"/>
                <a:sym typeface="Arial"/>
              </a:endParaRPr>
            </a:p>
          </p:txBody>
        </p:sp>
        <p:sp>
          <p:nvSpPr>
            <p:cNvPr id="504" name="Google Shape;504;p13"/>
            <p:cNvSpPr txBox="1"/>
            <p:nvPr/>
          </p:nvSpPr>
          <p:spPr>
            <a:xfrm>
              <a:off x="4612568" y="4654511"/>
              <a:ext cx="6840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lt1"/>
                  </a:solidFill>
                  <a:latin typeface="Arial"/>
                  <a:ea typeface="Arial"/>
                  <a:cs typeface="Arial"/>
                  <a:sym typeface="Arial"/>
                </a:rPr>
                <a:t>User</a:t>
              </a:r>
              <a:endParaRPr sz="1800">
                <a:solidFill>
                  <a:schemeClr val="lt1"/>
                </a:solidFill>
                <a:latin typeface="Arial"/>
                <a:ea typeface="Arial"/>
                <a:cs typeface="Arial"/>
                <a:sym typeface="Arial"/>
              </a:endParaRPr>
            </a:p>
          </p:txBody>
        </p:sp>
        <p:sp>
          <p:nvSpPr>
            <p:cNvPr id="505" name="Google Shape;505;p13"/>
            <p:cNvSpPr txBox="1"/>
            <p:nvPr/>
          </p:nvSpPr>
          <p:spPr>
            <a:xfrm>
              <a:off x="7092143" y="4673107"/>
              <a:ext cx="9718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lt1"/>
                  </a:solidFill>
                  <a:latin typeface="Arial"/>
                  <a:ea typeface="Arial"/>
                  <a:cs typeface="Arial"/>
                  <a:sym typeface="Arial"/>
                </a:rPr>
                <a:t>Service</a:t>
              </a:r>
              <a:endParaRPr sz="1800">
                <a:solidFill>
                  <a:schemeClr val="lt1"/>
                </a:solidFill>
                <a:latin typeface="Arial"/>
                <a:ea typeface="Arial"/>
                <a:cs typeface="Arial"/>
                <a:sym typeface="Arial"/>
              </a:endParaRPr>
            </a:p>
          </p:txBody>
        </p:sp>
        <p:sp>
          <p:nvSpPr>
            <p:cNvPr id="506" name="Google Shape;506;p13"/>
            <p:cNvSpPr txBox="1"/>
            <p:nvPr/>
          </p:nvSpPr>
          <p:spPr>
            <a:xfrm>
              <a:off x="5778542" y="3812542"/>
              <a:ext cx="64800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a:solidFill>
                    <a:schemeClr val="lt1"/>
                  </a:solidFill>
                  <a:latin typeface="Arial"/>
                  <a:ea typeface="Arial"/>
                  <a:cs typeface="Arial"/>
                  <a:sym typeface="Arial"/>
                </a:rPr>
                <a:t>Access</a:t>
              </a:r>
              <a:endParaRPr sz="1100">
                <a:solidFill>
                  <a:schemeClr val="lt1"/>
                </a:solidFill>
                <a:latin typeface="Arial"/>
                <a:ea typeface="Arial"/>
                <a:cs typeface="Arial"/>
                <a:sym typeface="Arial"/>
              </a:endParaRPr>
            </a:p>
          </p:txBody>
        </p:sp>
        <p:sp>
          <p:nvSpPr>
            <p:cNvPr id="507" name="Google Shape;507;p13"/>
            <p:cNvSpPr txBox="1"/>
            <p:nvPr/>
          </p:nvSpPr>
          <p:spPr>
            <a:xfrm>
              <a:off x="1457919" y="2348165"/>
              <a:ext cx="76172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a:solidFill>
                    <a:schemeClr val="lt1"/>
                  </a:solidFill>
                  <a:latin typeface="Arial"/>
                  <a:ea typeface="Arial"/>
                  <a:cs typeface="Arial"/>
                  <a:sym typeface="Arial"/>
                </a:rPr>
                <a:t>Account</a:t>
              </a:r>
              <a:endParaRPr sz="1100">
                <a:solidFill>
                  <a:schemeClr val="lt1"/>
                </a:solidFill>
                <a:latin typeface="Arial"/>
                <a:ea typeface="Arial"/>
                <a:cs typeface="Arial"/>
                <a:sym typeface="Arial"/>
              </a:endParaRPr>
            </a:p>
          </p:txBody>
        </p:sp>
        <p:sp>
          <p:nvSpPr>
            <p:cNvPr id="508" name="Google Shape;508;p13"/>
            <p:cNvSpPr txBox="1"/>
            <p:nvPr/>
          </p:nvSpPr>
          <p:spPr>
            <a:xfrm>
              <a:off x="3995029" y="2348165"/>
              <a:ext cx="76172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a:solidFill>
                    <a:schemeClr val="lt1"/>
                  </a:solidFill>
                  <a:latin typeface="Arial"/>
                  <a:ea typeface="Arial"/>
                  <a:cs typeface="Arial"/>
                  <a:sym typeface="Arial"/>
                </a:rPr>
                <a:t>Access</a:t>
              </a:r>
              <a:endParaRPr sz="1100">
                <a:solidFill>
                  <a:schemeClr val="lt1"/>
                </a:solidFill>
                <a:latin typeface="Arial"/>
                <a:ea typeface="Arial"/>
                <a:cs typeface="Arial"/>
                <a:sym typeface="Arial"/>
              </a:endParaRPr>
            </a:p>
          </p:txBody>
        </p:sp>
        <p:sp>
          <p:nvSpPr>
            <p:cNvPr id="509" name="Google Shape;509;p13"/>
            <p:cNvSpPr/>
            <p:nvPr/>
          </p:nvSpPr>
          <p:spPr>
            <a:xfrm rot="5400000">
              <a:off x="2875712" y="3212513"/>
              <a:ext cx="1132731" cy="1867629"/>
            </a:xfrm>
            <a:prstGeom prst="bentUpArrow">
              <a:avLst>
                <a:gd name="adj1" fmla="val 25000"/>
                <a:gd name="adj2" fmla="val 25000"/>
                <a:gd name="adj3" fmla="val 25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6ceeeb3a14_0_9"/>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sz="2400"/>
              <a:t>기존 신원정보 인증 VS 분산형 자기주권 신원정보 인증</a:t>
            </a:r>
            <a:endParaRPr sz="2400"/>
          </a:p>
        </p:txBody>
      </p:sp>
      <p:sp>
        <p:nvSpPr>
          <p:cNvPr id="516" name="Google Shape;516;g6ceeeb3a14_0_9"/>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출처-지능정보통신</a:t>
            </a:r>
            <a:endParaRPr/>
          </a:p>
        </p:txBody>
      </p:sp>
      <p:pic>
        <p:nvPicPr>
          <p:cNvPr id="517" name="Google Shape;517;g6ceeeb3a14_0_9"/>
          <p:cNvPicPr preferRelativeResize="0"/>
          <p:nvPr/>
        </p:nvPicPr>
        <p:blipFill>
          <a:blip r:embed="rId3">
            <a:alphaModFix/>
          </a:blip>
          <a:stretch>
            <a:fillRect/>
          </a:stretch>
        </p:blipFill>
        <p:spPr>
          <a:xfrm>
            <a:off x="0" y="1045450"/>
            <a:ext cx="9144001" cy="40980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17"/>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DID 기본 구조도</a:t>
            </a:r>
            <a:endParaRPr/>
          </a:p>
        </p:txBody>
      </p:sp>
      <p:pic>
        <p:nvPicPr>
          <p:cNvPr id="523" name="Google Shape;523;p17"/>
          <p:cNvPicPr preferRelativeResize="0"/>
          <p:nvPr/>
        </p:nvPicPr>
        <p:blipFill rotWithShape="1">
          <a:blip r:embed="rId3">
            <a:alphaModFix/>
          </a:blip>
          <a:srcRect/>
          <a:stretch/>
        </p:blipFill>
        <p:spPr>
          <a:xfrm>
            <a:off x="767975" y="1156126"/>
            <a:ext cx="7608049" cy="3831125"/>
          </a:xfrm>
          <a:prstGeom prst="rect">
            <a:avLst/>
          </a:prstGeom>
          <a:noFill/>
          <a:ln>
            <a:noFill/>
          </a:ln>
        </p:spPr>
      </p:pic>
      <p:sp>
        <p:nvSpPr>
          <p:cNvPr id="524" name="Google Shape;524;p17"/>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출처-금융결제원</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8"/>
          <p:cNvSpPr txBox="1">
            <a:spLocks noGrp="1"/>
          </p:cNvSpPr>
          <p:nvPr>
            <p:ph type="body" idx="1"/>
          </p:nvPr>
        </p:nvSpPr>
        <p:spPr>
          <a:xfrm>
            <a:off x="4860032" y="1851670"/>
            <a:ext cx="3168352" cy="10081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6000"/>
              <a:buNone/>
            </a:pPr>
            <a:r>
              <a:rPr lang="ko-KR" sz="6000"/>
              <a:t>4</a:t>
            </a:r>
            <a:endParaRPr sz="6000"/>
          </a:p>
        </p:txBody>
      </p:sp>
      <p:sp>
        <p:nvSpPr>
          <p:cNvPr id="530" name="Google Shape;530;p18"/>
          <p:cNvSpPr txBox="1">
            <a:spLocks noGrp="1"/>
          </p:cNvSpPr>
          <p:nvPr>
            <p:ph type="body" idx="2"/>
          </p:nvPr>
        </p:nvSpPr>
        <p:spPr>
          <a:xfrm>
            <a:off x="4860032" y="2859782"/>
            <a:ext cx="3168352" cy="50405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2000"/>
              <a:buNone/>
            </a:pPr>
            <a:r>
              <a:rPr lang="ko-KR" sz="2000" b="1"/>
              <a:t>DID</a:t>
            </a:r>
            <a:endParaRPr sz="2000" b="1"/>
          </a:p>
          <a:p>
            <a:pPr marL="0" lvl="0" indent="0" algn="ctr" rtl="0">
              <a:lnSpc>
                <a:spcPct val="100000"/>
              </a:lnSpc>
              <a:spcBef>
                <a:spcPts val="0"/>
              </a:spcBef>
              <a:spcAft>
                <a:spcPts val="0"/>
              </a:spcAft>
              <a:buClr>
                <a:schemeClr val="accent2"/>
              </a:buClr>
              <a:buSzPts val="2000"/>
              <a:buNone/>
            </a:pPr>
            <a:r>
              <a:rPr lang="ko-KR" sz="2000" b="1"/>
              <a:t>활용사례</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6cddbbaebe_0_7"/>
          <p:cNvSpPr txBox="1"/>
          <p:nvPr/>
        </p:nvSpPr>
        <p:spPr>
          <a:xfrm>
            <a:off x="3689250" y="1248150"/>
            <a:ext cx="5132400" cy="330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sz="2000">
                <a:solidFill>
                  <a:srgbClr val="FFFFFF"/>
                </a:solidFill>
              </a:rPr>
              <a:t>개인정보를 내 단말에 저장 , 직접 제출할 수 있는 서비스</a:t>
            </a:r>
            <a:endParaRPr sz="2000">
              <a:solidFill>
                <a:srgbClr val="FFFFFF"/>
              </a:solidFill>
            </a:endParaRPr>
          </a:p>
          <a:p>
            <a:pPr marL="0" marR="0" lvl="0" indent="0" algn="l" rtl="0">
              <a:spcBef>
                <a:spcPts val="0"/>
              </a:spcBef>
              <a:spcAft>
                <a:spcPts val="0"/>
              </a:spcAft>
              <a:buNone/>
            </a:pPr>
            <a:endParaRPr sz="2000">
              <a:solidFill>
                <a:srgbClr val="FFFFFF"/>
              </a:solidFill>
            </a:endParaRPr>
          </a:p>
          <a:p>
            <a:pPr marL="0" marR="0" lvl="0" indent="0" algn="l" rtl="0">
              <a:spcBef>
                <a:spcPts val="0"/>
              </a:spcBef>
              <a:spcAft>
                <a:spcPts val="0"/>
              </a:spcAft>
              <a:buNone/>
            </a:pPr>
            <a:endParaRPr sz="2000">
              <a:solidFill>
                <a:srgbClr val="FFFFFF"/>
              </a:solidFill>
            </a:endParaRPr>
          </a:p>
          <a:p>
            <a:pPr marL="0" lvl="0" indent="0" algn="l" rtl="0">
              <a:lnSpc>
                <a:spcPct val="115000"/>
              </a:lnSpc>
              <a:spcBef>
                <a:spcPts val="0"/>
              </a:spcBef>
              <a:spcAft>
                <a:spcPts val="0"/>
              </a:spcAft>
              <a:buClr>
                <a:schemeClr val="dk1"/>
              </a:buClr>
              <a:buSzPts val="1100"/>
              <a:buFont typeface="Arial"/>
              <a:buNone/>
            </a:pPr>
            <a:r>
              <a:rPr lang="ko-KR" sz="2000">
                <a:solidFill>
                  <a:srgbClr val="FFFFFF"/>
                </a:solidFill>
              </a:rPr>
              <a:t>증명서 발행과 증명서 검증 가능한 DID 블록체인 인프라 </a:t>
            </a:r>
            <a:endParaRPr sz="2000">
              <a:solidFill>
                <a:srgbClr val="FFFFFF"/>
              </a:solidFill>
            </a:endParaRPr>
          </a:p>
          <a:p>
            <a:pPr marL="0" marR="0" lvl="0" indent="0" algn="l" rtl="0">
              <a:spcBef>
                <a:spcPts val="0"/>
              </a:spcBef>
              <a:spcAft>
                <a:spcPts val="0"/>
              </a:spcAft>
              <a:buNone/>
            </a:pPr>
            <a:endParaRPr sz="2000">
              <a:solidFill>
                <a:srgbClr val="FFFFFF"/>
              </a:solidFill>
            </a:endParaRPr>
          </a:p>
          <a:p>
            <a:pPr marL="0" marR="0" lvl="0" indent="0" algn="l" rtl="0">
              <a:spcBef>
                <a:spcPts val="0"/>
              </a:spcBef>
              <a:spcAft>
                <a:spcPts val="0"/>
              </a:spcAft>
              <a:buNone/>
            </a:pPr>
            <a:endParaRPr sz="2000">
              <a:solidFill>
                <a:srgbClr val="FFFFFF"/>
              </a:solidFill>
            </a:endParaRPr>
          </a:p>
          <a:p>
            <a:pPr marL="0" lvl="0" indent="0" algn="l" rtl="0">
              <a:lnSpc>
                <a:spcPct val="115000"/>
              </a:lnSpc>
              <a:spcBef>
                <a:spcPts val="0"/>
              </a:spcBef>
              <a:spcAft>
                <a:spcPts val="0"/>
              </a:spcAft>
              <a:buClr>
                <a:schemeClr val="dk1"/>
              </a:buClr>
              <a:buSzPts val="1100"/>
              <a:buFont typeface="Arial"/>
              <a:buNone/>
            </a:pPr>
            <a:r>
              <a:rPr lang="ko-KR" sz="2000">
                <a:solidFill>
                  <a:srgbClr val="FFFFFF"/>
                </a:solidFill>
              </a:rPr>
              <a:t>증명발행과 증명확인 기관간의 직접적인 연결을 제거 함으로써 개인의 프라이버시 보호</a:t>
            </a:r>
            <a:endParaRPr sz="2000">
              <a:solidFill>
                <a:srgbClr val="FFFFFF"/>
              </a:solidFill>
            </a:endParaRPr>
          </a:p>
          <a:p>
            <a:pPr marL="0" marR="0" lvl="0" indent="0" algn="l" rtl="0">
              <a:spcBef>
                <a:spcPts val="0"/>
              </a:spcBef>
              <a:spcAft>
                <a:spcPts val="0"/>
              </a:spcAft>
              <a:buNone/>
            </a:pPr>
            <a:endParaRPr sz="1800">
              <a:solidFill>
                <a:schemeClr val="accent2"/>
              </a:solidFill>
            </a:endParaRPr>
          </a:p>
          <a:p>
            <a:pPr marL="0" marR="0" lvl="0" indent="0" algn="l" rtl="0">
              <a:spcBef>
                <a:spcPts val="0"/>
              </a:spcBef>
              <a:spcAft>
                <a:spcPts val="0"/>
              </a:spcAft>
              <a:buNone/>
            </a:pPr>
            <a:endParaRPr sz="1800">
              <a:solidFill>
                <a:schemeClr val="accent2"/>
              </a:solidFill>
              <a:latin typeface="Arial"/>
              <a:ea typeface="Arial"/>
              <a:cs typeface="Arial"/>
              <a:sym typeface="Arial"/>
            </a:endParaRPr>
          </a:p>
        </p:txBody>
      </p:sp>
      <p:pic>
        <p:nvPicPr>
          <p:cNvPr id="537" name="Google Shape;537;g6cddbbaebe_0_7"/>
          <p:cNvPicPr preferRelativeResize="0"/>
          <p:nvPr/>
        </p:nvPicPr>
        <p:blipFill>
          <a:blip r:embed="rId3">
            <a:alphaModFix/>
          </a:blip>
          <a:stretch>
            <a:fillRect/>
          </a:stretch>
        </p:blipFill>
        <p:spPr>
          <a:xfrm>
            <a:off x="277800" y="1241075"/>
            <a:ext cx="3162300" cy="1562100"/>
          </a:xfrm>
          <a:prstGeom prst="rect">
            <a:avLst/>
          </a:prstGeom>
          <a:noFill/>
          <a:ln>
            <a:noFill/>
          </a:ln>
        </p:spPr>
      </p:pic>
      <p:pic>
        <p:nvPicPr>
          <p:cNvPr id="538" name="Google Shape;538;g6cddbbaebe_0_7"/>
          <p:cNvPicPr preferRelativeResize="0"/>
          <p:nvPr/>
        </p:nvPicPr>
        <p:blipFill>
          <a:blip r:embed="rId4">
            <a:alphaModFix/>
          </a:blip>
          <a:stretch>
            <a:fillRect/>
          </a:stretch>
        </p:blipFill>
        <p:spPr>
          <a:xfrm>
            <a:off x="263500" y="2847888"/>
            <a:ext cx="3190875" cy="1704975"/>
          </a:xfrm>
          <a:prstGeom prst="rect">
            <a:avLst/>
          </a:prstGeom>
          <a:noFill/>
          <a:ln>
            <a:noFill/>
          </a:ln>
        </p:spPr>
      </p:pic>
      <p:sp>
        <p:nvSpPr>
          <p:cNvPr id="539" name="Google Shape;539;g6cddbbaebe_0_7"/>
          <p:cNvSpPr txBox="1">
            <a:spLocks noGrp="1"/>
          </p:cNvSpPr>
          <p:nvPr>
            <p:ph type="body" idx="1"/>
          </p:nvPr>
        </p:nvSpPr>
        <p:spPr>
          <a:xfrm>
            <a:off x="0" y="1235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국내 사례</a:t>
            </a:r>
            <a:endParaRPr/>
          </a:p>
        </p:txBody>
      </p:sp>
      <p:sp>
        <p:nvSpPr>
          <p:cNvPr id="540" name="Google Shape;540;g6cddbbaebe_0_7"/>
          <p:cNvSpPr txBox="1">
            <a:spLocks noGrp="1"/>
          </p:cNvSpPr>
          <p:nvPr>
            <p:ph type="body" idx="2"/>
          </p:nvPr>
        </p:nvSpPr>
        <p:spPr>
          <a:xfrm>
            <a:off x="0" y="657492"/>
            <a:ext cx="9144000" cy="288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Clr>
                <a:schemeClr val="dk1"/>
              </a:buClr>
              <a:buSzPts val="1100"/>
              <a:buFont typeface="Arial"/>
              <a:buNone/>
            </a:pPr>
            <a:r>
              <a:rPr lang="ko-KR"/>
              <a:t>1.Initial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6cddbbaebe_0_46"/>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국내 사례</a:t>
            </a:r>
            <a:endParaRPr/>
          </a:p>
        </p:txBody>
      </p:sp>
      <p:sp>
        <p:nvSpPr>
          <p:cNvPr id="547" name="Google Shape;547;g6cddbbaebe_0_46"/>
          <p:cNvSpPr txBox="1">
            <a:spLocks noGrp="1"/>
          </p:cNvSpPr>
          <p:nvPr>
            <p:ph type="body" idx="2"/>
          </p:nvPr>
        </p:nvSpPr>
        <p:spPr>
          <a:xfrm>
            <a:off x="0" y="650492"/>
            <a:ext cx="9144000" cy="288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Clr>
                <a:schemeClr val="dk1"/>
              </a:buClr>
              <a:buSzPts val="1100"/>
              <a:buFont typeface="Arial"/>
              <a:buNone/>
            </a:pPr>
            <a:r>
              <a:rPr lang="ko-KR"/>
              <a:t>2.모바일 운전면허 확인</a:t>
            </a:r>
            <a:endParaRPr/>
          </a:p>
        </p:txBody>
      </p:sp>
      <p:pic>
        <p:nvPicPr>
          <p:cNvPr id="548" name="Google Shape;548;g6cddbbaebe_0_46"/>
          <p:cNvPicPr preferRelativeResize="0"/>
          <p:nvPr/>
        </p:nvPicPr>
        <p:blipFill>
          <a:blip r:embed="rId3">
            <a:alphaModFix/>
          </a:blip>
          <a:stretch>
            <a:fillRect/>
          </a:stretch>
        </p:blipFill>
        <p:spPr>
          <a:xfrm>
            <a:off x="1551350" y="1295050"/>
            <a:ext cx="5659175" cy="3498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3"/>
          <p:cNvSpPr txBox="1">
            <a:spLocks noGrp="1"/>
          </p:cNvSpPr>
          <p:nvPr>
            <p:ph type="body" idx="1"/>
          </p:nvPr>
        </p:nvSpPr>
        <p:spPr>
          <a:xfrm>
            <a:off x="0" y="153958"/>
            <a:ext cx="9144000" cy="576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Font typeface="Arial"/>
              <a:buNone/>
            </a:pPr>
            <a:r>
              <a:rPr lang="ko-KR"/>
              <a:t>국내 사례</a:t>
            </a:r>
            <a:endParaRPr/>
          </a:p>
        </p:txBody>
      </p:sp>
      <p:sp>
        <p:nvSpPr>
          <p:cNvPr id="554" name="Google Shape;554;p33"/>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r>
              <a:rPr lang="ko-KR"/>
              <a:t>3.SK텔레콤</a:t>
            </a:r>
            <a:endParaRPr/>
          </a:p>
        </p:txBody>
      </p:sp>
      <p:sp>
        <p:nvSpPr>
          <p:cNvPr id="555" name="Google Shape;555;p33"/>
          <p:cNvSpPr txBox="1"/>
          <p:nvPr/>
        </p:nvSpPr>
        <p:spPr>
          <a:xfrm>
            <a:off x="1043608" y="1059582"/>
            <a:ext cx="6552728"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accent2"/>
              </a:solidFill>
            </a:endParaRPr>
          </a:p>
          <a:p>
            <a:pPr marL="0" marR="0" lvl="0" indent="0" algn="l" rtl="0">
              <a:spcBef>
                <a:spcPts val="0"/>
              </a:spcBef>
              <a:spcAft>
                <a:spcPts val="0"/>
              </a:spcAft>
              <a:buNone/>
            </a:pPr>
            <a:r>
              <a:rPr lang="ko-KR" sz="1800">
                <a:solidFill>
                  <a:srgbClr val="FFFFFF"/>
                </a:solidFill>
                <a:latin typeface="Arial"/>
                <a:ea typeface="Arial"/>
                <a:cs typeface="Arial"/>
                <a:sym typeface="Arial"/>
              </a:rPr>
              <a:t>SK텔레콤</a:t>
            </a:r>
            <a:endParaRPr sz="1800">
              <a:solidFill>
                <a:srgbClr val="FFFFFF"/>
              </a:solidFill>
              <a:latin typeface="Arial"/>
              <a:ea typeface="Arial"/>
              <a:cs typeface="Arial"/>
              <a:sym typeface="Arial"/>
            </a:endParaRPr>
          </a:p>
          <a:p>
            <a:pPr marL="0" marR="0" lvl="0" indent="0" algn="l" rtl="0">
              <a:spcBef>
                <a:spcPts val="0"/>
              </a:spcBef>
              <a:spcAft>
                <a:spcPts val="0"/>
              </a:spcAft>
              <a:buNone/>
            </a:pPr>
            <a:r>
              <a:rPr lang="ko-KR" sz="1800">
                <a:solidFill>
                  <a:srgbClr val="FFFFFF"/>
                </a:solidFill>
                <a:latin typeface="Arial"/>
                <a:ea typeface="Arial"/>
                <a:cs typeface="Arial"/>
                <a:sym typeface="Arial"/>
              </a:rPr>
              <a:t>● 분산ID 개념의 블록체인 신분증 서비스를 제공</a:t>
            </a:r>
            <a:endParaRPr sz="1800">
              <a:solidFill>
                <a:srgbClr val="FFFFFF"/>
              </a:solidFill>
              <a:latin typeface="Arial"/>
              <a:ea typeface="Arial"/>
              <a:cs typeface="Arial"/>
              <a:sym typeface="Arial"/>
            </a:endParaRPr>
          </a:p>
          <a:p>
            <a:pPr marL="0" marR="0" lvl="0" indent="0" algn="l" rtl="0">
              <a:spcBef>
                <a:spcPts val="0"/>
              </a:spcBef>
              <a:spcAft>
                <a:spcPts val="0"/>
              </a:spcAft>
              <a:buNone/>
            </a:pPr>
            <a:endParaRPr sz="1800">
              <a:solidFill>
                <a:srgbClr val="FFFFFF"/>
              </a:solidFill>
              <a:latin typeface="Arial"/>
              <a:ea typeface="Arial"/>
              <a:cs typeface="Arial"/>
              <a:sym typeface="Arial"/>
            </a:endParaRPr>
          </a:p>
          <a:p>
            <a:pPr marL="0" marR="0" lvl="0" indent="0" algn="l" rtl="0">
              <a:spcBef>
                <a:spcPts val="0"/>
              </a:spcBef>
              <a:spcAft>
                <a:spcPts val="0"/>
              </a:spcAft>
              <a:buNone/>
            </a:pPr>
            <a:r>
              <a:rPr lang="ko-KR" sz="1800">
                <a:solidFill>
                  <a:srgbClr val="FFFFFF"/>
                </a:solidFill>
                <a:latin typeface="Arial"/>
                <a:ea typeface="Arial"/>
                <a:cs typeface="Arial"/>
                <a:sym typeface="Arial"/>
              </a:rPr>
              <a:t>● 공연 티켓예매, 온라인 공동구매 등 민간 분야뿐만 아니라 운전면허증, 정부 발급 신분증, 여권 등으로 확대할 예정</a:t>
            </a:r>
            <a:endParaRPr sz="1800">
              <a:solidFill>
                <a:srgbClr val="FFFFFF"/>
              </a:solidFill>
              <a:latin typeface="Arial"/>
              <a:ea typeface="Arial"/>
              <a:cs typeface="Arial"/>
              <a:sym typeface="Arial"/>
            </a:endParaRPr>
          </a:p>
          <a:p>
            <a:pPr marL="0" marR="0" lvl="0" indent="0" algn="l" rtl="0">
              <a:spcBef>
                <a:spcPts val="0"/>
              </a:spcBef>
              <a:spcAft>
                <a:spcPts val="0"/>
              </a:spcAft>
              <a:buNone/>
            </a:pPr>
            <a:endParaRPr sz="1800">
              <a:solidFill>
                <a:srgbClr val="FFFFFF"/>
              </a:solidFill>
              <a:latin typeface="Arial"/>
              <a:ea typeface="Arial"/>
              <a:cs typeface="Arial"/>
              <a:sym typeface="Arial"/>
            </a:endParaRPr>
          </a:p>
          <a:p>
            <a:pPr marL="0" marR="0" lvl="0" indent="0" algn="l" rtl="0">
              <a:spcBef>
                <a:spcPts val="0"/>
              </a:spcBef>
              <a:spcAft>
                <a:spcPts val="0"/>
              </a:spcAft>
              <a:buNone/>
            </a:pPr>
            <a:r>
              <a:rPr lang="ko-KR" sz="1800">
                <a:solidFill>
                  <a:srgbClr val="FFFFFF"/>
                </a:solidFill>
                <a:latin typeface="Arial"/>
                <a:ea typeface="Arial"/>
                <a:cs typeface="Arial"/>
                <a:sym typeface="Arial"/>
              </a:rPr>
              <a:t>● 블록체인 신분증 상용화를 위한 독일 도이치텔레콤</a:t>
            </a:r>
            <a:r>
              <a:rPr lang="ko-KR" sz="1800">
                <a:solidFill>
                  <a:srgbClr val="FFFFFF"/>
                </a:solidFill>
              </a:rPr>
              <a:t>과 </a:t>
            </a:r>
            <a:r>
              <a:rPr lang="ko-KR" sz="1800">
                <a:solidFill>
                  <a:srgbClr val="FFFFFF"/>
                </a:solidFill>
                <a:latin typeface="Arial"/>
                <a:ea typeface="Arial"/>
                <a:cs typeface="Arial"/>
                <a:sym typeface="Arial"/>
              </a:rPr>
              <a:t>협력</a:t>
            </a:r>
            <a:endParaRPr sz="1800">
              <a:solidFill>
                <a:srgbClr val="FFFFFF"/>
              </a:solidFill>
              <a:latin typeface="Arial"/>
              <a:ea typeface="Arial"/>
              <a:cs typeface="Arial"/>
              <a:sym typeface="Arial"/>
            </a:endParaRPr>
          </a:p>
          <a:p>
            <a:pPr marL="0" marR="0" lvl="0" indent="0" algn="l" rtl="0">
              <a:spcBef>
                <a:spcPts val="0"/>
              </a:spcBef>
              <a:spcAft>
                <a:spcPts val="0"/>
              </a:spcAft>
              <a:buNone/>
            </a:pPr>
            <a:endParaRPr sz="1800">
              <a:solidFill>
                <a:srgbClr val="FFFFFF"/>
              </a:solidFill>
              <a:latin typeface="Arial"/>
              <a:ea typeface="Arial"/>
              <a:cs typeface="Arial"/>
              <a:sym typeface="Arial"/>
            </a:endParaRPr>
          </a:p>
          <a:p>
            <a:pPr marL="0" marR="0" lvl="0" indent="0" algn="l" rtl="0">
              <a:spcBef>
                <a:spcPts val="0"/>
              </a:spcBef>
              <a:spcAft>
                <a:spcPts val="0"/>
              </a:spcAft>
              <a:buNone/>
            </a:pPr>
            <a:r>
              <a:rPr lang="ko-KR" sz="1800">
                <a:solidFill>
                  <a:srgbClr val="FFFFFF"/>
                </a:solidFill>
                <a:latin typeface="Arial"/>
                <a:ea typeface="Arial"/>
                <a:cs typeface="Arial"/>
                <a:sym typeface="Arial"/>
              </a:rPr>
              <a:t>● 양사는 모바일 블록체인 신분증을 활성화해 한국과 독일을 오가는 여행객들이 양사의 서비스를 간편한 신원 확인 및 가입 절차만으로 이용하는 방안을 고려</a:t>
            </a:r>
            <a:endParaRPr sz="1800">
              <a:solidFill>
                <a:srgbClr val="FFFFFF"/>
              </a:solidFill>
            </a:endParaRPr>
          </a:p>
          <a:p>
            <a:pPr marL="0" marR="0" lvl="0" indent="0" algn="l" rtl="0">
              <a:spcBef>
                <a:spcPts val="0"/>
              </a:spcBef>
              <a:spcAft>
                <a:spcPts val="0"/>
              </a:spcAft>
              <a:buNone/>
            </a:pPr>
            <a:endParaRPr sz="1800">
              <a:solidFill>
                <a:schemeClr val="accent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6cddbbaebe_0_26"/>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해외 사례</a:t>
            </a:r>
            <a:endParaRPr/>
          </a:p>
        </p:txBody>
      </p:sp>
      <p:sp>
        <p:nvSpPr>
          <p:cNvPr id="562" name="Google Shape;562;g6cddbbaebe_0_26"/>
          <p:cNvSpPr txBox="1"/>
          <p:nvPr/>
        </p:nvSpPr>
        <p:spPr>
          <a:xfrm>
            <a:off x="3132575" y="1087900"/>
            <a:ext cx="4944000" cy="330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2000">
              <a:solidFill>
                <a:srgbClr val="FFC000"/>
              </a:solidFill>
            </a:endParaRPr>
          </a:p>
          <a:p>
            <a:pPr marL="0" marR="0" lvl="0" indent="0" algn="l" rtl="0">
              <a:spcBef>
                <a:spcPts val="0"/>
              </a:spcBef>
              <a:spcAft>
                <a:spcPts val="0"/>
              </a:spcAft>
              <a:buNone/>
            </a:pPr>
            <a:endParaRPr sz="1800">
              <a:solidFill>
                <a:schemeClr val="accent2"/>
              </a:solidFill>
            </a:endParaRPr>
          </a:p>
          <a:p>
            <a:pPr marL="0" marR="0" lvl="0" indent="0" algn="l" rtl="0">
              <a:spcBef>
                <a:spcPts val="0"/>
              </a:spcBef>
              <a:spcAft>
                <a:spcPts val="0"/>
              </a:spcAft>
              <a:buNone/>
            </a:pPr>
            <a:endParaRPr sz="1800">
              <a:solidFill>
                <a:schemeClr val="accent2"/>
              </a:solidFill>
              <a:latin typeface="Arial"/>
              <a:ea typeface="Arial"/>
              <a:cs typeface="Arial"/>
              <a:sym typeface="Arial"/>
            </a:endParaRPr>
          </a:p>
        </p:txBody>
      </p:sp>
      <p:pic>
        <p:nvPicPr>
          <p:cNvPr id="563" name="Google Shape;563;g6cddbbaebe_0_26"/>
          <p:cNvPicPr preferRelativeResize="0"/>
          <p:nvPr/>
        </p:nvPicPr>
        <p:blipFill>
          <a:blip r:embed="rId3">
            <a:alphaModFix/>
          </a:blip>
          <a:stretch>
            <a:fillRect/>
          </a:stretch>
        </p:blipFill>
        <p:spPr>
          <a:xfrm>
            <a:off x="798850" y="1189175"/>
            <a:ext cx="7645176" cy="3742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6ceeeb3a14_0_42"/>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Clr>
                <a:schemeClr val="dk1"/>
              </a:buClr>
              <a:buSzPts val="1100"/>
              <a:buFont typeface="Arial"/>
              <a:buNone/>
            </a:pPr>
            <a:r>
              <a:rPr lang="ko-KR"/>
              <a:t>DCB(DID Credential Bank)</a:t>
            </a:r>
            <a:endParaRPr/>
          </a:p>
        </p:txBody>
      </p:sp>
      <p:sp>
        <p:nvSpPr>
          <p:cNvPr id="194" name="Google Shape;194;g6ceeeb3a14_0_42"/>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DID 프로젝트 아이디어</a:t>
            </a:r>
            <a:endParaRPr/>
          </a:p>
        </p:txBody>
      </p:sp>
      <p:pic>
        <p:nvPicPr>
          <p:cNvPr id="195" name="Google Shape;195;g6ceeeb3a14_0_42"/>
          <p:cNvPicPr preferRelativeResize="0"/>
          <p:nvPr/>
        </p:nvPicPr>
        <p:blipFill>
          <a:blip r:embed="rId3">
            <a:alphaModFix/>
          </a:blip>
          <a:stretch>
            <a:fillRect/>
          </a:stretch>
        </p:blipFill>
        <p:spPr>
          <a:xfrm rot="-5400000">
            <a:off x="2644553" y="-1234500"/>
            <a:ext cx="3844274" cy="86297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6cddbbaebe_0_36"/>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ko-KR"/>
              <a:t>국내 시장 동향</a:t>
            </a:r>
            <a:endParaRPr/>
          </a:p>
        </p:txBody>
      </p:sp>
      <p:sp>
        <p:nvSpPr>
          <p:cNvPr id="570" name="Google Shape;570;g6cddbbaebe_0_36"/>
          <p:cNvSpPr txBox="1"/>
          <p:nvPr/>
        </p:nvSpPr>
        <p:spPr>
          <a:xfrm>
            <a:off x="4502575" y="1568600"/>
            <a:ext cx="4944000" cy="330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2000">
              <a:solidFill>
                <a:srgbClr val="FFC000"/>
              </a:solidFill>
            </a:endParaRPr>
          </a:p>
          <a:p>
            <a:pPr marL="0" marR="0" lvl="0" indent="0" algn="l" rtl="0">
              <a:spcBef>
                <a:spcPts val="0"/>
              </a:spcBef>
              <a:spcAft>
                <a:spcPts val="0"/>
              </a:spcAft>
              <a:buNone/>
            </a:pPr>
            <a:endParaRPr sz="1800">
              <a:solidFill>
                <a:schemeClr val="accent2"/>
              </a:solidFill>
            </a:endParaRPr>
          </a:p>
          <a:p>
            <a:pPr marL="0" marR="0" lvl="0" indent="0" algn="l" rtl="0">
              <a:spcBef>
                <a:spcPts val="0"/>
              </a:spcBef>
              <a:spcAft>
                <a:spcPts val="0"/>
              </a:spcAft>
              <a:buNone/>
            </a:pPr>
            <a:endParaRPr sz="1800">
              <a:solidFill>
                <a:schemeClr val="accent2"/>
              </a:solidFill>
              <a:latin typeface="Arial"/>
              <a:ea typeface="Arial"/>
              <a:cs typeface="Arial"/>
              <a:sym typeface="Arial"/>
            </a:endParaRPr>
          </a:p>
        </p:txBody>
      </p:sp>
      <p:pic>
        <p:nvPicPr>
          <p:cNvPr id="571" name="Google Shape;571;g6cddbbaebe_0_36"/>
          <p:cNvPicPr preferRelativeResize="0"/>
          <p:nvPr/>
        </p:nvPicPr>
        <p:blipFill>
          <a:blip r:embed="rId3">
            <a:alphaModFix/>
          </a:blip>
          <a:stretch>
            <a:fillRect/>
          </a:stretch>
        </p:blipFill>
        <p:spPr>
          <a:xfrm>
            <a:off x="767125" y="1184275"/>
            <a:ext cx="7609751" cy="3689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7bd741d733_0_0"/>
          <p:cNvSpPr txBox="1">
            <a:spLocks noGrp="1"/>
          </p:cNvSpPr>
          <p:nvPr>
            <p:ph type="body" idx="1"/>
          </p:nvPr>
        </p:nvSpPr>
        <p:spPr>
          <a:xfrm>
            <a:off x="0" y="153958"/>
            <a:ext cx="9144000" cy="576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DID가 바꿀 미래</a:t>
            </a:r>
            <a:endParaRPr/>
          </a:p>
        </p:txBody>
      </p:sp>
      <p:sp>
        <p:nvSpPr>
          <p:cNvPr id="577" name="Google Shape;577;g7bd741d733_0_0"/>
          <p:cNvSpPr txBox="1"/>
          <p:nvPr/>
        </p:nvSpPr>
        <p:spPr>
          <a:xfrm>
            <a:off x="1043608" y="1059582"/>
            <a:ext cx="6552600" cy="355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2"/>
              </a:solidFill>
              <a:latin typeface="Arial"/>
              <a:ea typeface="Arial"/>
              <a:cs typeface="Arial"/>
              <a:sym typeface="Arial"/>
            </a:endParaRPr>
          </a:p>
          <a:p>
            <a:pPr marL="0" marR="0" lvl="0" indent="0" algn="l" rtl="0">
              <a:lnSpc>
                <a:spcPct val="150000"/>
              </a:lnSpc>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endParaRPr sz="1800">
              <a:solidFill>
                <a:schemeClr val="accent2"/>
              </a:solidFill>
              <a:latin typeface="Arial"/>
              <a:ea typeface="Arial"/>
              <a:cs typeface="Arial"/>
              <a:sym typeface="Arial"/>
            </a:endParaRPr>
          </a:p>
        </p:txBody>
      </p:sp>
      <p:pic>
        <p:nvPicPr>
          <p:cNvPr id="578" name="Google Shape;578;g7bd741d733_0_0"/>
          <p:cNvPicPr preferRelativeResize="0"/>
          <p:nvPr/>
        </p:nvPicPr>
        <p:blipFill>
          <a:blip r:embed="rId3">
            <a:alphaModFix/>
          </a:blip>
          <a:stretch>
            <a:fillRect/>
          </a:stretch>
        </p:blipFill>
        <p:spPr>
          <a:xfrm>
            <a:off x="721375" y="1205275"/>
            <a:ext cx="7701250" cy="3716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4"/>
          <p:cNvSpPr txBox="1">
            <a:spLocks noGrp="1"/>
          </p:cNvSpPr>
          <p:nvPr>
            <p:ph type="body" idx="1"/>
          </p:nvPr>
        </p:nvSpPr>
        <p:spPr>
          <a:xfrm>
            <a:off x="0" y="51470"/>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5000"/>
              <a:buNone/>
            </a:pPr>
            <a:r>
              <a:rPr lang="ko-KR" sz="5000"/>
              <a:t>Q&amp;A</a:t>
            </a:r>
            <a:endParaRPr sz="5000"/>
          </a:p>
        </p:txBody>
      </p:sp>
      <p:pic>
        <p:nvPicPr>
          <p:cNvPr id="584" name="Google Shape;584;p34"/>
          <p:cNvPicPr preferRelativeResize="0"/>
          <p:nvPr/>
        </p:nvPicPr>
        <p:blipFill rotWithShape="1">
          <a:blip r:embed="rId3">
            <a:alphaModFix/>
          </a:blip>
          <a:srcRect l="20292" t="24435" r="19915" b="16304"/>
          <a:stretch/>
        </p:blipFill>
        <p:spPr>
          <a:xfrm>
            <a:off x="2166700" y="1625173"/>
            <a:ext cx="4810601" cy="2681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5"/>
          <p:cNvSpPr txBox="1">
            <a:spLocks noGrp="1"/>
          </p:cNvSpPr>
          <p:nvPr>
            <p:ph type="body" idx="1"/>
          </p:nvPr>
        </p:nvSpPr>
        <p:spPr>
          <a:xfrm>
            <a:off x="0" y="3587482"/>
            <a:ext cx="9144000" cy="5760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t>Thank you</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p:nvPr/>
        </p:nvSpPr>
        <p:spPr>
          <a:xfrm>
            <a:off x="336825" y="922968"/>
            <a:ext cx="7992900" cy="3729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uFill>
                <a:noFill/>
              </a:uFill>
              <a:hlinkClick r:id="rId3"/>
            </a:endParaRPr>
          </a:p>
          <a:p>
            <a:pPr marL="0" marR="0" lvl="0" indent="0" algn="l" rtl="0">
              <a:spcBef>
                <a:spcPts val="0"/>
              </a:spcBef>
              <a:spcAft>
                <a:spcPts val="0"/>
              </a:spcAft>
              <a:buNone/>
            </a:pPr>
            <a:r>
              <a:rPr lang="ko-KR" sz="1100" b="1" u="sng">
                <a:solidFill>
                  <a:schemeClr val="hlink"/>
                </a:solidFill>
                <a:hlinkClick r:id="rId4"/>
              </a:rPr>
              <a:t>https://newsroom.koscom.co.kr/18651?print=pdf</a:t>
            </a:r>
            <a:r>
              <a:rPr lang="ko-KR" sz="1800" b="1">
                <a:solidFill>
                  <a:schemeClr val="dk1"/>
                </a:solidFill>
              </a:rPr>
              <a:t>-DID 활용사례</a:t>
            </a:r>
            <a:endParaRPr sz="1800" b="1">
              <a:solidFill>
                <a:schemeClr val="dk1"/>
              </a:solidFill>
            </a:endParaRPr>
          </a:p>
          <a:p>
            <a:pPr marL="0" marR="0" lvl="0" indent="0" algn="l" rtl="0">
              <a:spcBef>
                <a:spcPts val="0"/>
              </a:spcBef>
              <a:spcAft>
                <a:spcPts val="0"/>
              </a:spcAft>
              <a:buNone/>
            </a:pPr>
            <a:r>
              <a:rPr lang="ko-KR" sz="1100" b="1" u="sng">
                <a:solidFill>
                  <a:schemeClr val="hlink"/>
                </a:solidFill>
                <a:hlinkClick r:id="rId5"/>
              </a:rPr>
              <a:t>https://www.morpheus.kr/conference/download/2019/2019_%E1%84%86%E1%85%A9%E1%84%91%E1%85%B5%E1%84%8B%E1%85%A5%E1%84%89%E1%85%B3%E1%84%8F%E1%85%A5%E1%86%AB%E1%84%91%E1%85%A5%E1%84%85%E1%85%A5%E1%86%AB%E1%84%89%E1%85%B3_Session04.HECATE.pdf</a:t>
            </a:r>
            <a:r>
              <a:rPr lang="ko-KR" sz="1800" b="1">
                <a:solidFill>
                  <a:schemeClr val="dk1"/>
                </a:solidFill>
              </a:rPr>
              <a:t>-DID 개념 설명 </a:t>
            </a:r>
            <a:endParaRPr sz="1800" b="1">
              <a:solidFill>
                <a:schemeClr val="dk1"/>
              </a:solidFill>
            </a:endParaRPr>
          </a:p>
          <a:p>
            <a:pPr marL="0" marR="0" lvl="0" indent="0" algn="l" rtl="0">
              <a:spcBef>
                <a:spcPts val="0"/>
              </a:spcBef>
              <a:spcAft>
                <a:spcPts val="0"/>
              </a:spcAft>
              <a:buNone/>
            </a:pPr>
            <a:endParaRPr sz="1800" b="1">
              <a:solidFill>
                <a:schemeClr val="dk1"/>
              </a:solidFill>
            </a:endParaRPr>
          </a:p>
          <a:p>
            <a:pPr marL="0" marR="0" lvl="0" indent="0" algn="l" rtl="0">
              <a:spcBef>
                <a:spcPts val="0"/>
              </a:spcBef>
              <a:spcAft>
                <a:spcPts val="0"/>
              </a:spcAft>
              <a:buNone/>
            </a:pPr>
            <a:r>
              <a:rPr lang="ko-KR" sz="1100" b="1" u="sng">
                <a:solidFill>
                  <a:schemeClr val="hlink"/>
                </a:solidFill>
                <a:hlinkClick r:id="rId6"/>
              </a:rPr>
              <a:t>http://kiice.org/download/%EC%A7%80%EB%8A%A5%EC%A0%95%EB%B3%B4%ED%86%B5%EC%8B%A0%2020%EA%B6%8C1%ED%98%B8_%EC%B5%9C%EC%A2%85%EB%B3%B8.pdf</a:t>
            </a:r>
            <a:r>
              <a:rPr lang="ko-KR" sz="1800" b="1">
                <a:solidFill>
                  <a:schemeClr val="dk1"/>
                </a:solidFill>
              </a:rPr>
              <a:t>-신원인증 사례 </a:t>
            </a:r>
            <a:endParaRPr sz="1800" b="1">
              <a:solidFill>
                <a:schemeClr val="dk1"/>
              </a:solidFill>
            </a:endParaRPr>
          </a:p>
        </p:txBody>
      </p:sp>
      <p:sp>
        <p:nvSpPr>
          <p:cNvPr id="595" name="Google Shape;595;p36"/>
          <p:cNvSpPr txBox="1"/>
          <p:nvPr/>
        </p:nvSpPr>
        <p:spPr>
          <a:xfrm>
            <a:off x="2555776" y="339502"/>
            <a:ext cx="4320480" cy="369332"/>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800" b="1">
                <a:solidFill>
                  <a:srgbClr val="F3F3F3"/>
                </a:solidFill>
              </a:rPr>
              <a:t>출처</a:t>
            </a:r>
            <a:endParaRPr b="1">
              <a:solidFill>
                <a:srgbClr val="F3F3F3"/>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8"/>
          <p:cNvSpPr txBox="1">
            <a:spLocks noGrp="1"/>
          </p:cNvSpPr>
          <p:nvPr>
            <p:ph type="body" idx="1"/>
          </p:nvPr>
        </p:nvSpPr>
        <p:spPr>
          <a:xfrm>
            <a:off x="0" y="15395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ko-KR">
                <a:solidFill>
                  <a:srgbClr val="FFFFFF"/>
                </a:solidFill>
              </a:rPr>
              <a:t>팀원 역할</a:t>
            </a:r>
            <a:endParaRPr>
              <a:solidFill>
                <a:srgbClr val="FFFFFF"/>
              </a:solidFill>
            </a:endParaRPr>
          </a:p>
        </p:txBody>
      </p:sp>
      <p:sp>
        <p:nvSpPr>
          <p:cNvPr id="601" name="Google Shape;601;p28"/>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1400"/>
              <a:buNone/>
            </a:pPr>
            <a:endParaRPr/>
          </a:p>
        </p:txBody>
      </p:sp>
      <p:sp>
        <p:nvSpPr>
          <p:cNvPr id="602" name="Google Shape;602;p28"/>
          <p:cNvSpPr txBox="1"/>
          <p:nvPr/>
        </p:nvSpPr>
        <p:spPr>
          <a:xfrm>
            <a:off x="1460466" y="1822682"/>
            <a:ext cx="6552600" cy="25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accent2"/>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accent2"/>
              </a:solidFill>
              <a:latin typeface="Arial"/>
              <a:ea typeface="Arial"/>
              <a:cs typeface="Arial"/>
              <a:sym typeface="Arial"/>
            </a:endParaRPr>
          </a:p>
          <a:p>
            <a:pPr marL="0" marR="0" lvl="0" indent="0" algn="l" rtl="0">
              <a:spcBef>
                <a:spcPts val="0"/>
              </a:spcBef>
              <a:spcAft>
                <a:spcPts val="0"/>
              </a:spcAft>
              <a:buNone/>
            </a:pPr>
            <a:endParaRPr sz="1800">
              <a:solidFill>
                <a:schemeClr val="accent2"/>
              </a:solidFill>
              <a:latin typeface="Arial"/>
              <a:ea typeface="Arial"/>
              <a:cs typeface="Arial"/>
              <a:sym typeface="Arial"/>
            </a:endParaRPr>
          </a:p>
        </p:txBody>
      </p:sp>
      <p:sp>
        <p:nvSpPr>
          <p:cNvPr id="603" name="Google Shape;603;p28"/>
          <p:cNvSpPr txBox="1"/>
          <p:nvPr/>
        </p:nvSpPr>
        <p:spPr>
          <a:xfrm>
            <a:off x="1904575" y="1432125"/>
            <a:ext cx="5400300" cy="3000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ko-KR" sz="2400">
                <a:solidFill>
                  <a:srgbClr val="FFFFFF"/>
                </a:solidFill>
                <a:latin typeface="Dotumche"/>
                <a:ea typeface="Dotumche"/>
                <a:cs typeface="Dotumche"/>
                <a:sym typeface="Dotumche"/>
              </a:rPr>
              <a:t>          인력구성</a:t>
            </a:r>
            <a:endParaRPr sz="2400">
              <a:solidFill>
                <a:srgbClr val="FFFFFF"/>
              </a:solidFill>
              <a:latin typeface="Dotumche"/>
              <a:ea typeface="Dotumche"/>
              <a:cs typeface="Dotumche"/>
              <a:sym typeface="Dotumche"/>
            </a:endParaRPr>
          </a:p>
          <a:p>
            <a:pPr marL="0" lvl="0" indent="0" algn="l" rtl="0">
              <a:spcBef>
                <a:spcPts val="0"/>
              </a:spcBef>
              <a:spcAft>
                <a:spcPts val="0"/>
              </a:spcAft>
              <a:buNone/>
            </a:pPr>
            <a:endParaRPr sz="2400">
              <a:solidFill>
                <a:srgbClr val="FFFFFF"/>
              </a:solidFill>
              <a:latin typeface="Dotumche"/>
              <a:ea typeface="Dotumche"/>
              <a:cs typeface="Dotumche"/>
              <a:sym typeface="Dotumche"/>
            </a:endParaRPr>
          </a:p>
          <a:p>
            <a:pPr marL="0" lvl="0" indent="0" algn="ctr" rtl="0">
              <a:spcBef>
                <a:spcPts val="0"/>
              </a:spcBef>
              <a:spcAft>
                <a:spcPts val="0"/>
              </a:spcAft>
              <a:buNone/>
            </a:pPr>
            <a:r>
              <a:rPr lang="ko-KR" sz="2400">
                <a:solidFill>
                  <a:srgbClr val="FFFFFF"/>
                </a:solidFill>
                <a:latin typeface="Dotumche"/>
                <a:ea typeface="Dotumche"/>
                <a:cs typeface="Dotumche"/>
                <a:sym typeface="Dotumche"/>
              </a:rPr>
              <a:t>서혜영:팀장(총괄)</a:t>
            </a:r>
            <a:endParaRPr sz="2400">
              <a:solidFill>
                <a:srgbClr val="FFFFFF"/>
              </a:solidFill>
              <a:latin typeface="Dotumche"/>
              <a:ea typeface="Dotumche"/>
              <a:cs typeface="Dotumche"/>
              <a:sym typeface="Dotumche"/>
            </a:endParaRPr>
          </a:p>
          <a:p>
            <a:pPr marL="0" lvl="0" indent="0" algn="ctr" rtl="0">
              <a:spcBef>
                <a:spcPts val="0"/>
              </a:spcBef>
              <a:spcAft>
                <a:spcPts val="0"/>
              </a:spcAft>
              <a:buNone/>
            </a:pPr>
            <a:r>
              <a:rPr lang="ko-KR" sz="2400">
                <a:solidFill>
                  <a:srgbClr val="FFFFFF"/>
                </a:solidFill>
                <a:latin typeface="Dotumche"/>
                <a:ea typeface="Dotumche"/>
                <a:cs typeface="Dotumche"/>
                <a:sym typeface="Dotumche"/>
              </a:rPr>
              <a:t>송진우:프론트,PPT</a:t>
            </a:r>
            <a:endParaRPr sz="2400">
              <a:solidFill>
                <a:srgbClr val="FFFFFF"/>
              </a:solidFill>
              <a:latin typeface="Dotumche"/>
              <a:ea typeface="Dotumche"/>
              <a:cs typeface="Dotumche"/>
              <a:sym typeface="Dotumche"/>
            </a:endParaRPr>
          </a:p>
          <a:p>
            <a:pPr marL="0" lvl="0" indent="0" algn="ctr" rtl="0">
              <a:spcBef>
                <a:spcPts val="480"/>
              </a:spcBef>
              <a:spcAft>
                <a:spcPts val="0"/>
              </a:spcAft>
              <a:buNone/>
            </a:pPr>
            <a:r>
              <a:rPr lang="ko-KR" sz="2400">
                <a:solidFill>
                  <a:srgbClr val="FFFFFF"/>
                </a:solidFill>
                <a:latin typeface="Dotumche"/>
                <a:ea typeface="Dotumche"/>
                <a:cs typeface="Dotumche"/>
                <a:sym typeface="Dotumche"/>
              </a:rPr>
              <a:t>송원석:블록체인,PPT</a:t>
            </a:r>
            <a:endParaRPr sz="2400">
              <a:solidFill>
                <a:srgbClr val="FFFFFF"/>
              </a:solidFill>
              <a:latin typeface="Dotumche"/>
              <a:ea typeface="Dotumche"/>
              <a:cs typeface="Dotumche"/>
              <a:sym typeface="Dotumche"/>
            </a:endParaRPr>
          </a:p>
          <a:p>
            <a:pPr marL="0" lvl="0" indent="0" algn="ctr" rtl="0">
              <a:spcBef>
                <a:spcPts val="480"/>
              </a:spcBef>
              <a:spcAft>
                <a:spcPts val="0"/>
              </a:spcAft>
              <a:buNone/>
            </a:pPr>
            <a:r>
              <a:rPr lang="ko-KR" sz="2400">
                <a:solidFill>
                  <a:srgbClr val="FFFFFF"/>
                </a:solidFill>
                <a:latin typeface="Dotumche"/>
                <a:ea typeface="Dotumche"/>
                <a:cs typeface="Dotumche"/>
                <a:sym typeface="Dotumche"/>
              </a:rPr>
              <a:t>정재만:백엔드,DB</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6cddbbaebe_5_0"/>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Clr>
                <a:schemeClr val="dk1"/>
              </a:buClr>
              <a:buSzPts val="1100"/>
              <a:buFont typeface="Arial"/>
              <a:buNone/>
            </a:pPr>
            <a:r>
              <a:rPr lang="ko-KR"/>
              <a:t>DCB(DID Credential Bank)</a:t>
            </a:r>
            <a:endParaRPr/>
          </a:p>
        </p:txBody>
      </p:sp>
      <p:sp>
        <p:nvSpPr>
          <p:cNvPr id="202" name="Google Shape;202;g6cddbbaebe_5_0"/>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DID 신원인증 프로젝트</a:t>
            </a:r>
            <a:endParaRPr/>
          </a:p>
        </p:txBody>
      </p:sp>
      <p:sp>
        <p:nvSpPr>
          <p:cNvPr id="203" name="Google Shape;203;g6cddbbaebe_5_0"/>
          <p:cNvSpPr txBox="1"/>
          <p:nvPr/>
        </p:nvSpPr>
        <p:spPr>
          <a:xfrm>
            <a:off x="179512" y="1059582"/>
            <a:ext cx="8856900" cy="3780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lt1"/>
              </a:buClr>
              <a:buSzPts val="1800"/>
              <a:buFont typeface="Noto Sans Symbols"/>
              <a:buChar char="●"/>
            </a:pPr>
            <a:r>
              <a:rPr lang="ko-KR" sz="1800">
                <a:solidFill>
                  <a:schemeClr val="lt1"/>
                </a:solidFill>
              </a:rPr>
              <a:t>프로젝트명: DID 신원인증 프로젝트</a:t>
            </a:r>
            <a:endParaRPr sz="1800">
              <a:solidFill>
                <a:schemeClr val="lt1"/>
              </a:solidFill>
            </a:endParaRPr>
          </a:p>
          <a:p>
            <a:pPr marL="457200" marR="0" lvl="0" indent="0" algn="l" rtl="0">
              <a:lnSpc>
                <a:spcPct val="150000"/>
              </a:lnSpc>
              <a:spcBef>
                <a:spcPts val="0"/>
              </a:spcBef>
              <a:spcAft>
                <a:spcPts val="0"/>
              </a:spcAft>
              <a:buNone/>
            </a:pPr>
            <a:endParaRPr sz="1800">
              <a:solidFill>
                <a:schemeClr val="lt1"/>
              </a:solidFill>
            </a:endParaRPr>
          </a:p>
          <a:p>
            <a:pPr marL="285750" marR="0" lvl="0" indent="-285750" algn="l" rtl="0">
              <a:lnSpc>
                <a:spcPct val="150000"/>
              </a:lnSpc>
              <a:spcBef>
                <a:spcPts val="0"/>
              </a:spcBef>
              <a:spcAft>
                <a:spcPts val="0"/>
              </a:spcAft>
              <a:buClr>
                <a:schemeClr val="lt1"/>
              </a:buClr>
              <a:buSzPts val="1800"/>
              <a:buChar char="●"/>
            </a:pPr>
            <a:r>
              <a:rPr lang="ko-KR" sz="1800">
                <a:solidFill>
                  <a:schemeClr val="lt1"/>
                </a:solidFill>
              </a:rPr>
              <a:t>개발목표 : 최소한의 정보를 가지고 신뢰가 필요한 신원인증이 필요하다. 사용자는 신원인증에 필요한 정보를 보여주고 있지만 불필요한 정보까지 노출되고 있다.  블록체인 기반의 DID 인증시스템을 활용한 개인인증 서비스를 제공한다.</a:t>
            </a:r>
            <a:endParaRPr sz="1800">
              <a:solidFill>
                <a:schemeClr val="lt1"/>
              </a:solidFill>
            </a:endParaRPr>
          </a:p>
          <a:p>
            <a:pPr marL="457200" marR="0" lvl="0" indent="0" algn="l" rtl="0">
              <a:lnSpc>
                <a:spcPct val="150000"/>
              </a:lnSpc>
              <a:spcBef>
                <a:spcPts val="0"/>
              </a:spcBef>
              <a:spcAft>
                <a:spcPts val="0"/>
              </a:spcAft>
              <a:buNone/>
            </a:pPr>
            <a:endParaRPr sz="1800">
              <a:solidFill>
                <a:schemeClr val="lt1"/>
              </a:solidFill>
            </a:endParaRPr>
          </a:p>
          <a:p>
            <a:pPr marL="457200" marR="0" lvl="0" indent="0" algn="l" rtl="0">
              <a:lnSpc>
                <a:spcPct val="150000"/>
              </a:lnSpc>
              <a:spcBef>
                <a:spcPts val="0"/>
              </a:spcBef>
              <a:spcAft>
                <a:spcPts val="0"/>
              </a:spcAft>
              <a:buNone/>
            </a:pPr>
            <a:endParaRPr sz="1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6cf560e2c3_0_38"/>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Clr>
                <a:schemeClr val="dk1"/>
              </a:buClr>
              <a:buSzPts val="1100"/>
              <a:buFont typeface="Arial"/>
              <a:buNone/>
            </a:pPr>
            <a:r>
              <a:rPr lang="ko-KR"/>
              <a:t>DCB(DID Credential Bank)</a:t>
            </a:r>
            <a:endParaRPr/>
          </a:p>
        </p:txBody>
      </p:sp>
      <p:sp>
        <p:nvSpPr>
          <p:cNvPr id="210" name="Google Shape;210;g6cf560e2c3_0_38"/>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DID 신원인증 프로젝트</a:t>
            </a:r>
            <a:endParaRPr/>
          </a:p>
        </p:txBody>
      </p:sp>
      <p:sp>
        <p:nvSpPr>
          <p:cNvPr id="211" name="Google Shape;211;g6cf560e2c3_0_38"/>
          <p:cNvSpPr txBox="1"/>
          <p:nvPr/>
        </p:nvSpPr>
        <p:spPr>
          <a:xfrm>
            <a:off x="179512" y="1059582"/>
            <a:ext cx="8856900" cy="3780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lt1"/>
              </a:buClr>
              <a:buSzPts val="1800"/>
              <a:buChar char="●"/>
            </a:pPr>
            <a:r>
              <a:rPr lang="ko-KR" sz="1800">
                <a:solidFill>
                  <a:schemeClr val="lt1"/>
                </a:solidFill>
              </a:rPr>
              <a:t>주요기능</a:t>
            </a:r>
            <a:endParaRPr sz="1800">
              <a:solidFill>
                <a:schemeClr val="lt1"/>
              </a:solidFill>
            </a:endParaRPr>
          </a:p>
          <a:p>
            <a:pPr marL="457200" marR="0" lvl="0" indent="0" algn="l" rtl="0">
              <a:lnSpc>
                <a:spcPct val="150000"/>
              </a:lnSpc>
              <a:spcBef>
                <a:spcPts val="0"/>
              </a:spcBef>
              <a:spcAft>
                <a:spcPts val="0"/>
              </a:spcAft>
              <a:buNone/>
            </a:pPr>
            <a:r>
              <a:rPr lang="ko-KR" sz="1800">
                <a:solidFill>
                  <a:schemeClr val="lt1"/>
                </a:solidFill>
              </a:rPr>
              <a:t>1)UPort App을 통해 신원인증기관에 Claim 요청</a:t>
            </a:r>
            <a:endParaRPr sz="1800">
              <a:solidFill>
                <a:schemeClr val="lt1"/>
              </a:solidFill>
            </a:endParaRPr>
          </a:p>
          <a:p>
            <a:pPr marL="457200" marR="0" lvl="0" indent="0" algn="l" rtl="0">
              <a:lnSpc>
                <a:spcPct val="150000"/>
              </a:lnSpc>
              <a:spcBef>
                <a:spcPts val="0"/>
              </a:spcBef>
              <a:spcAft>
                <a:spcPts val="0"/>
              </a:spcAft>
              <a:buNone/>
            </a:pPr>
            <a:r>
              <a:rPr lang="ko-KR" sz="1800">
                <a:solidFill>
                  <a:schemeClr val="lt1"/>
                </a:solidFill>
              </a:rPr>
              <a:t>2)신원인증기관이 UPort 모듈을 통해 신원주 조회 및 검증</a:t>
            </a:r>
            <a:endParaRPr sz="1800">
              <a:solidFill>
                <a:schemeClr val="lt1"/>
              </a:solidFill>
            </a:endParaRPr>
          </a:p>
          <a:p>
            <a:pPr marL="457200" marR="0" lvl="0" indent="0" algn="l" rtl="0">
              <a:lnSpc>
                <a:spcPct val="150000"/>
              </a:lnSpc>
              <a:spcBef>
                <a:spcPts val="0"/>
              </a:spcBef>
              <a:spcAft>
                <a:spcPts val="0"/>
              </a:spcAft>
              <a:buNone/>
            </a:pPr>
            <a:r>
              <a:rPr lang="ko-KR" sz="1800">
                <a:solidFill>
                  <a:schemeClr val="lt1"/>
                </a:solidFill>
              </a:rPr>
              <a:t>3)Verifiable claim(Credential) 발급(인증기관-&gt;신원주)</a:t>
            </a:r>
            <a:endParaRPr sz="1800">
              <a:solidFill>
                <a:schemeClr val="lt1"/>
              </a:solidFill>
            </a:endParaRPr>
          </a:p>
          <a:p>
            <a:pPr marL="457200" marR="0" lvl="0" indent="0" algn="l" rtl="0">
              <a:lnSpc>
                <a:spcPct val="150000"/>
              </a:lnSpc>
              <a:spcBef>
                <a:spcPts val="0"/>
              </a:spcBef>
              <a:spcAft>
                <a:spcPts val="0"/>
              </a:spcAft>
              <a:buNone/>
            </a:pPr>
            <a:r>
              <a:rPr lang="ko-KR" sz="1800">
                <a:solidFill>
                  <a:schemeClr val="lt1"/>
                </a:solidFill>
              </a:rPr>
              <a:t>4)Verifiable claim(Credential) 제출(신원주-&gt;서비스 제공자)</a:t>
            </a:r>
            <a:endParaRPr sz="1800">
              <a:solidFill>
                <a:schemeClr val="lt1"/>
              </a:solidFill>
            </a:endParaRPr>
          </a:p>
          <a:p>
            <a:pPr marL="457200" marR="0" lvl="0" indent="0" algn="l" rtl="0">
              <a:lnSpc>
                <a:spcPct val="150000"/>
              </a:lnSpc>
              <a:spcBef>
                <a:spcPts val="0"/>
              </a:spcBef>
              <a:spcAft>
                <a:spcPts val="0"/>
              </a:spcAft>
              <a:buNone/>
            </a:pPr>
            <a:r>
              <a:rPr lang="ko-KR" sz="1800">
                <a:solidFill>
                  <a:schemeClr val="lt1"/>
                </a:solidFill>
              </a:rPr>
              <a:t>5)서비스 제공자는 유포트 모듈을 통해 claim을 검증</a:t>
            </a:r>
            <a:endParaRPr sz="1800">
              <a:solidFill>
                <a:schemeClr val="lt1"/>
              </a:solidFill>
            </a:endParaRPr>
          </a:p>
          <a:p>
            <a:pPr marL="457200" marR="0" lvl="0" indent="0" algn="l" rtl="0">
              <a:lnSpc>
                <a:spcPct val="150000"/>
              </a:lnSpc>
              <a:spcBef>
                <a:spcPts val="0"/>
              </a:spcBef>
              <a:spcAft>
                <a:spcPts val="0"/>
              </a:spcAft>
              <a:buNone/>
            </a:pPr>
            <a:r>
              <a:rPr lang="ko-KR" sz="1800">
                <a:solidFill>
                  <a:schemeClr val="lt1"/>
                </a:solidFill>
              </a:rPr>
              <a:t>6)DID, Credential 검증 완료</a:t>
            </a:r>
            <a:endParaRPr sz="1800">
              <a:solidFill>
                <a:schemeClr val="lt1"/>
              </a:solidFill>
            </a:endParaRPr>
          </a:p>
          <a:p>
            <a:pPr marL="285750" lvl="0" indent="-285750" algn="l" rtl="0">
              <a:lnSpc>
                <a:spcPct val="150000"/>
              </a:lnSpc>
              <a:spcBef>
                <a:spcPts val="0"/>
              </a:spcBef>
              <a:spcAft>
                <a:spcPts val="0"/>
              </a:spcAft>
              <a:buClr>
                <a:schemeClr val="lt1"/>
              </a:buClr>
              <a:buSzPts val="1800"/>
              <a:buChar char="●"/>
            </a:pPr>
            <a:r>
              <a:rPr lang="ko-KR" sz="1800">
                <a:solidFill>
                  <a:schemeClr val="lt1"/>
                </a:solidFill>
              </a:rPr>
              <a:t>Claim(신원주가 제출한 주민번호,성별등의 신원정보에 대한 주장)</a:t>
            </a:r>
            <a:endParaRPr sz="1800">
              <a:solidFill>
                <a:schemeClr val="lt1"/>
              </a:solidFill>
            </a:endParaRPr>
          </a:p>
          <a:p>
            <a:pPr marL="285750" lvl="0" indent="-285750" algn="l" rtl="0">
              <a:lnSpc>
                <a:spcPct val="150000"/>
              </a:lnSpc>
              <a:spcBef>
                <a:spcPts val="0"/>
              </a:spcBef>
              <a:spcAft>
                <a:spcPts val="0"/>
              </a:spcAft>
              <a:buClr>
                <a:schemeClr val="lt1"/>
              </a:buClr>
              <a:buSzPts val="1800"/>
              <a:buChar char="●"/>
            </a:pPr>
            <a:r>
              <a:rPr lang="ko-KR" sz="1800">
                <a:solidFill>
                  <a:schemeClr val="lt1"/>
                </a:solidFill>
              </a:rPr>
              <a:t>verifiable claim(신원인증기관에 의해 인증되어 증명가능한 신원단위)</a:t>
            </a:r>
            <a:endParaRPr sz="1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762507dd90_0_4"/>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Clr>
                <a:schemeClr val="dk1"/>
              </a:buClr>
              <a:buSzPts val="1100"/>
              <a:buFont typeface="Arial"/>
              <a:buNone/>
            </a:pPr>
            <a:r>
              <a:rPr lang="ko-KR"/>
              <a:t>DCB(DID Credential Bank)</a:t>
            </a:r>
            <a:endParaRPr/>
          </a:p>
        </p:txBody>
      </p:sp>
      <p:sp>
        <p:nvSpPr>
          <p:cNvPr id="218" name="Google Shape;218;g762507dd90_0_4"/>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기본 컨셉</a:t>
            </a:r>
            <a:endParaRPr/>
          </a:p>
        </p:txBody>
      </p:sp>
      <p:pic>
        <p:nvPicPr>
          <p:cNvPr id="219" name="Google Shape;219;g762507dd90_0_4"/>
          <p:cNvPicPr preferRelativeResize="0"/>
          <p:nvPr/>
        </p:nvPicPr>
        <p:blipFill>
          <a:blip r:embed="rId3">
            <a:alphaModFix/>
          </a:blip>
          <a:stretch>
            <a:fillRect/>
          </a:stretch>
        </p:blipFill>
        <p:spPr>
          <a:xfrm>
            <a:off x="1215650" y="1127567"/>
            <a:ext cx="6502894" cy="38511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762507dd90_0_10"/>
          <p:cNvSpPr txBox="1">
            <a:spLocks noGrp="1"/>
          </p:cNvSpPr>
          <p:nvPr>
            <p:ph type="body" idx="1"/>
          </p:nvPr>
        </p:nvSpPr>
        <p:spPr>
          <a:xfrm>
            <a:off x="0" y="153958"/>
            <a:ext cx="91440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Clr>
                <a:schemeClr val="dk1"/>
              </a:buClr>
              <a:buSzPts val="1100"/>
              <a:buFont typeface="Arial"/>
              <a:buNone/>
            </a:pPr>
            <a:r>
              <a:rPr lang="ko-KR"/>
              <a:t>DCB(DID Credential Bank)</a:t>
            </a:r>
            <a:endParaRPr/>
          </a:p>
        </p:txBody>
      </p:sp>
      <p:sp>
        <p:nvSpPr>
          <p:cNvPr id="226" name="Google Shape;226;g762507dd90_0_10"/>
          <p:cNvSpPr txBox="1">
            <a:spLocks noGrp="1"/>
          </p:cNvSpPr>
          <p:nvPr>
            <p:ph type="body" idx="2"/>
          </p:nvPr>
        </p:nvSpPr>
        <p:spPr>
          <a:xfrm>
            <a:off x="0" y="699542"/>
            <a:ext cx="9144000" cy="288000"/>
          </a:xfrm>
          <a:prstGeom prst="rect">
            <a:avLst/>
          </a:prstGeom>
        </p:spPr>
        <p:txBody>
          <a:bodyPr spcFirstLastPara="1" wrap="square" lIns="91425" tIns="45700" rIns="91425" bIns="45700" anchor="ctr" anchorCtr="0">
            <a:noAutofit/>
          </a:bodyPr>
          <a:lstStyle/>
          <a:p>
            <a:pPr marL="0" lvl="0" indent="0" algn="ctr" rtl="0">
              <a:spcBef>
                <a:spcPts val="280"/>
              </a:spcBef>
              <a:spcAft>
                <a:spcPts val="0"/>
              </a:spcAft>
              <a:buNone/>
            </a:pPr>
            <a:r>
              <a:rPr lang="ko-KR"/>
              <a:t>시스템 구조</a:t>
            </a:r>
            <a:endParaRPr/>
          </a:p>
        </p:txBody>
      </p:sp>
      <p:pic>
        <p:nvPicPr>
          <p:cNvPr id="227" name="Google Shape;227;g762507dd90_0_10"/>
          <p:cNvPicPr preferRelativeResize="0"/>
          <p:nvPr/>
        </p:nvPicPr>
        <p:blipFill>
          <a:blip r:embed="rId3">
            <a:alphaModFix/>
          </a:blip>
          <a:stretch>
            <a:fillRect/>
          </a:stretch>
        </p:blipFill>
        <p:spPr>
          <a:xfrm>
            <a:off x="1128200" y="1181975"/>
            <a:ext cx="7035525" cy="3851150"/>
          </a:xfrm>
          <a:prstGeom prst="rect">
            <a:avLst/>
          </a:prstGeom>
          <a:noFill/>
          <a:ln>
            <a:noFill/>
          </a:ln>
        </p:spPr>
      </p:pic>
    </p:spTree>
  </p:cSld>
  <p:clrMapOvr>
    <a:masterClrMapping/>
  </p:clrMapOvr>
</p:sld>
</file>

<file path=ppt/theme/theme1.xml><?xml version="1.0" encoding="utf-8"?>
<a:theme xmlns:a="http://schemas.openxmlformats.org/drawingml/2006/main" name="Cover and End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1902</Words>
  <Application>Microsoft Office PowerPoint</Application>
  <PresentationFormat>화면 슬라이드 쇼(16:9)</PresentationFormat>
  <Paragraphs>299</Paragraphs>
  <Slides>55</Slides>
  <Notes>55</Notes>
  <HiddenSlides>0</HiddenSlides>
  <MMClips>0</MMClips>
  <ScaleCrop>false</ScaleCrop>
  <HeadingPairs>
    <vt:vector size="4" baseType="variant">
      <vt:variant>
        <vt:lpstr>테마</vt:lpstr>
      </vt:variant>
      <vt:variant>
        <vt:i4>3</vt:i4>
      </vt:variant>
      <vt:variant>
        <vt:lpstr>슬라이드 제목</vt:lpstr>
      </vt:variant>
      <vt:variant>
        <vt:i4>55</vt:i4>
      </vt:variant>
    </vt:vector>
  </HeadingPairs>
  <TitlesOfParts>
    <vt:vector size="58" baseType="lpstr">
      <vt:lpstr>Cover and End Slide Master</vt:lpstr>
      <vt:lpstr>Contents Slide Master</vt:lpstr>
      <vt:lpstr>Section Break Slide Master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googleslidesppt.com;allppt.com</dc:creator>
  <cp:lastModifiedBy>LG</cp:lastModifiedBy>
  <cp:revision>1</cp:revision>
  <dcterms:created xsi:type="dcterms:W3CDTF">2016-12-05T23:26:54Z</dcterms:created>
  <dcterms:modified xsi:type="dcterms:W3CDTF">2019-12-31T03:14:03Z</dcterms:modified>
</cp:coreProperties>
</file>